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4"/>
  </p:notesMasterIdLst>
  <p:handoutMasterIdLst>
    <p:handoutMasterId r:id="rId35"/>
  </p:handoutMasterIdLst>
  <p:sldIdLst>
    <p:sldId id="258" r:id="rId2"/>
    <p:sldId id="260" r:id="rId3"/>
    <p:sldId id="259" r:id="rId4"/>
    <p:sldId id="300" r:id="rId5"/>
    <p:sldId id="261" r:id="rId6"/>
    <p:sldId id="262" r:id="rId7"/>
    <p:sldId id="264" r:id="rId8"/>
    <p:sldId id="315" r:id="rId9"/>
    <p:sldId id="325" r:id="rId10"/>
    <p:sldId id="329" r:id="rId11"/>
    <p:sldId id="281" r:id="rId12"/>
    <p:sldId id="312" r:id="rId13"/>
    <p:sldId id="320" r:id="rId14"/>
    <p:sldId id="321" r:id="rId15"/>
    <p:sldId id="287" r:id="rId16"/>
    <p:sldId id="288" r:id="rId17"/>
    <p:sldId id="266" r:id="rId18"/>
    <p:sldId id="286" r:id="rId19"/>
    <p:sldId id="314" r:id="rId20"/>
    <p:sldId id="323" r:id="rId21"/>
    <p:sldId id="324" r:id="rId22"/>
    <p:sldId id="298" r:id="rId23"/>
    <p:sldId id="270" r:id="rId24"/>
    <p:sldId id="297" r:id="rId25"/>
    <p:sldId id="326" r:id="rId26"/>
    <p:sldId id="299" r:id="rId27"/>
    <p:sldId id="301" r:id="rId28"/>
    <p:sldId id="322" r:id="rId29"/>
    <p:sldId id="328" r:id="rId30"/>
    <p:sldId id="331" r:id="rId31"/>
    <p:sldId id="308" r:id="rId32"/>
    <p:sldId id="283" r:id="rId33"/>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 Johnstone" initials="KJ" lastIdx="1" clrIdx="0">
    <p:extLst>
      <p:ext uri="{19B8F6BF-5375-455C-9EA6-DF929625EA0E}">
        <p15:presenceInfo xmlns:p15="http://schemas.microsoft.com/office/powerpoint/2012/main" userId="S-1-5-21-80640775-1203049266-2091147243-67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0271" autoAdjust="0"/>
  </p:normalViewPr>
  <p:slideViewPr>
    <p:cSldViewPr>
      <p:cViewPr varScale="1">
        <p:scale>
          <a:sx n="69" d="100"/>
          <a:sy n="69" d="100"/>
        </p:scale>
        <p:origin x="1108" y="4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FDA839DF-0BAF-4F81-946A-D489DAF9AFC9}" type="datetimeFigureOut">
              <a:rPr lang="en-GB" smtClean="0"/>
              <a:t>29/03/2023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D206E95-979C-4A82-874A-4D95BBE82E9B}" type="slidenum">
              <a:rPr lang="en-GB" smtClean="0"/>
              <a:t>‹#›</a:t>
            </a:fld>
            <a:endParaRPr lang="en-GB"/>
          </a:p>
        </p:txBody>
      </p:sp>
    </p:spTree>
    <p:extLst>
      <p:ext uri="{BB962C8B-B14F-4D97-AF65-F5344CB8AC3E}">
        <p14:creationId xmlns:p14="http://schemas.microsoft.com/office/powerpoint/2010/main" val="251130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eaLnBrk="1" hangingPunct="1">
              <a:defRPr sz="1200" smtClean="0"/>
            </a:lvl1pPr>
          </a:lstStyle>
          <a:p>
            <a:pPr>
              <a:defRPr/>
            </a:pPr>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eaLnBrk="1" hangingPunct="1">
              <a:defRPr sz="1200" smtClean="0"/>
            </a:lvl1pPr>
          </a:lstStyle>
          <a:p>
            <a:pPr>
              <a:defRPr/>
            </a:pPr>
            <a:fld id="{44613F43-0F11-4266-BC89-2E815EDE8A87}" type="datetimeFigureOut">
              <a:rPr lang="en-GB"/>
              <a:pPr>
                <a:defRPr/>
              </a:pPr>
              <a:t>29/03/2023</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eaLnBrk="1" hangingPunct="1">
              <a:defRPr sz="1200" smtClean="0"/>
            </a:lvl1pPr>
          </a:lstStyle>
          <a:p>
            <a:pPr>
              <a:defRPr/>
            </a:pPr>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eaLnBrk="1" hangingPunct="1">
              <a:defRPr sz="1200" smtClean="0"/>
            </a:lvl1pPr>
          </a:lstStyle>
          <a:p>
            <a:pPr>
              <a:defRPr/>
            </a:pPr>
            <a:fld id="{86F87D1A-CFE8-4E7F-8396-9D7A389AAAA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4C94F2-5924-4668-BE25-B1BF07AB90D4}"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113883-A31B-4766-BC71-9A40509F9EBB}" type="slidenum">
              <a:rPr lang="en-GB" altLang="en-US"/>
              <a:pPr/>
              <a:t>15</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99C9BC-379A-41EC-8548-5B51C01B6DAD}" type="slidenum">
              <a:rPr lang="en-GB" altLang="en-US"/>
              <a:pPr/>
              <a:t>16</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6E6F08-D4AE-4DF4-99A2-4D5F3F38DEF0}" type="slidenum">
              <a:rPr lang="en-GB" altLang="en-US"/>
              <a:pPr/>
              <a:t>17</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F7663E-42F5-4E02-9177-92DDE5273AD5}" type="slidenum">
              <a:rPr lang="en-GB" altLang="en-US"/>
              <a:pPr/>
              <a:t>18</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F87D1A-CFE8-4E7F-8396-9D7A389AAAA0}" type="slidenum">
              <a:rPr lang="en-GB" smtClean="0"/>
              <a:pPr>
                <a:defRPr/>
              </a:pPr>
              <a:t>19</a:t>
            </a:fld>
            <a:endParaRPr lang="en-GB"/>
          </a:p>
        </p:txBody>
      </p:sp>
    </p:spTree>
    <p:extLst>
      <p:ext uri="{BB962C8B-B14F-4D97-AF65-F5344CB8AC3E}">
        <p14:creationId xmlns:p14="http://schemas.microsoft.com/office/powerpoint/2010/main" val="375622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eaLnBrk="1" hangingPunct="1">
              <a:buNone/>
              <a:defRPr/>
            </a:pPr>
            <a:endParaRPr lang="en-GB" sz="2000"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D6CC2B-7EB4-4B58-B5DD-B83489004A9B}" type="slidenum">
              <a:rPr lang="en-GB" altLang="en-US"/>
              <a:pPr/>
              <a:t>22</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50DEA4-1956-455D-9ADE-BB8A548E53F6}" type="slidenum">
              <a:rPr lang="en-GB" altLang="en-US">
                <a:solidFill>
                  <a:srgbClr val="000000"/>
                </a:solidFill>
                <a:cs typeface="Arial" panose="020B0604020202020204" pitchFamily="34" charset="0"/>
              </a:rPr>
              <a:pPr/>
              <a:t>23</a:t>
            </a:fld>
            <a:endParaRPr lang="en-GB" altLang="en-US">
              <a:solidFill>
                <a:srgbClr val="000000"/>
              </a:solidFill>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ts val="1200"/>
              </a:spcBef>
              <a:buFont typeface="Arial" panose="020B0604020202020204" pitchFamily="34" charset="0"/>
              <a:buNone/>
              <a:defRPr/>
            </a:pPr>
            <a:endParaRPr lang="en-GB"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A21C2-A850-4310-994F-E415FB4E9987}" type="slidenum">
              <a:rPr lang="en-GB" altLang="en-US">
                <a:solidFill>
                  <a:srgbClr val="000000"/>
                </a:solidFill>
                <a:cs typeface="Arial" panose="020B0604020202020204" pitchFamily="34" charset="0"/>
              </a:rPr>
              <a:pPr/>
              <a:t>24</a:t>
            </a:fld>
            <a:endParaRPr lang="en-GB" altLang="en-US">
              <a:solidFill>
                <a:srgbClr val="000000"/>
              </a:solidFill>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36121D-A5F7-4E16-AEF2-FD52BEE28DF0}" type="slidenum">
              <a:rPr lang="en-GB" altLang="en-US"/>
              <a:pPr/>
              <a:t>26</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z="1200"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47E2C4-10E7-45BE-AD9E-87DDA5D62003}" type="slidenum">
              <a:rPr lang="en-GB" altLang="en-US"/>
              <a:pPr/>
              <a:t>27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C25B7F-9707-4DEC-8DC6-B384179525C9}" type="slidenum">
              <a:rPr lang="en-GB" altLang="en-US"/>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68CEE5-805D-4537-8F67-7D3239B75B21}"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5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E9EFBA-985F-4289-81BC-5A41626D77B1}" type="slidenum">
              <a:rPr lang="en-GB" altLang="en-US"/>
              <a:pPr/>
              <a:t>32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136011-8202-405F-AB20-DA85406D4C2A}" type="slidenum">
              <a:rPr lang="en-GB" altLang="en-US"/>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618E52-49EC-4E01-B3F0-77EE43892E5E}" type="slidenum">
              <a:rPr lang="en-GB" altLang="en-US"/>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0DD24F-1C16-4889-8E43-8AA1A4CC468D}" type="slidenum">
              <a:rPr lang="en-GB" altLang="en-US"/>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DC9856-501E-4ED2-9143-91784344DC2F}" type="slidenum">
              <a:rPr lang="en-GB" altLang="en-US"/>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CB2AE1-9C0E-427F-9B71-67118269882A}" type="slidenum">
              <a:rPr lang="en-GB" altLang="en-US"/>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F87D1A-CFE8-4E7F-8396-9D7A389AAAA0}" type="slidenum">
              <a:rPr lang="en-GB" smtClean="0"/>
              <a:pPr>
                <a:defRPr/>
              </a:pPr>
              <a:t>8</a:t>
            </a:fld>
            <a:endParaRPr lang="en-GB"/>
          </a:p>
        </p:txBody>
      </p:sp>
    </p:spTree>
    <p:extLst>
      <p:ext uri="{BB962C8B-B14F-4D97-AF65-F5344CB8AC3E}">
        <p14:creationId xmlns:p14="http://schemas.microsoft.com/office/powerpoint/2010/main" val="419030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CC244F-AE1E-4812-BCE5-285FA8007A6A}" type="slidenum">
              <a:rPr lang="en-GB" altLang="en-US"/>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0FAD1A7-960C-49CA-BBD5-AD90C0FC354F}" type="datetimeFigureOut">
              <a:rPr lang="en-GB"/>
              <a:pPr>
                <a:defRPr/>
              </a:pPr>
              <a:t>29/03/2023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374A8A-B2D3-4B79-BDBF-0D0345656D2B}" type="slidenum">
              <a:rPr lang="en-GB" altLang="en-US"/>
              <a:pPr>
                <a:defRPr/>
              </a:pPr>
              <a:t>‹#›</a:t>
            </a:fld>
            <a:endParaRPr lang="en-GB" altLang="en-US"/>
          </a:p>
        </p:txBody>
      </p:sp>
    </p:spTree>
    <p:extLst>
      <p:ext uri="{BB962C8B-B14F-4D97-AF65-F5344CB8AC3E}">
        <p14:creationId xmlns:p14="http://schemas.microsoft.com/office/powerpoint/2010/main" val="371799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0E7AE2A-6136-43E4-805B-C702A2FA7974}" type="datetimeFigureOut">
              <a:rPr lang="en-GB"/>
              <a:pPr>
                <a:defRPr/>
              </a:pPr>
              <a:t>29/03/2023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39F7CA-9FE0-4ADF-BEE1-F2DAE02FCAE6}" type="slidenum">
              <a:rPr lang="en-GB" altLang="en-US"/>
              <a:pPr>
                <a:defRPr/>
              </a:pPr>
              <a:t>‹#›</a:t>
            </a:fld>
            <a:endParaRPr lang="en-GB" altLang="en-US"/>
          </a:p>
        </p:txBody>
      </p:sp>
    </p:spTree>
    <p:extLst>
      <p:ext uri="{BB962C8B-B14F-4D97-AF65-F5344CB8AC3E}">
        <p14:creationId xmlns:p14="http://schemas.microsoft.com/office/powerpoint/2010/main" val="154159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E65954F-D299-4B89-A520-6182A55B8BBB}" type="datetimeFigureOut">
              <a:rPr lang="en-GB"/>
              <a:pPr>
                <a:defRPr/>
              </a:pPr>
              <a:t>29/03/2023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E1DED7-3ABD-4EA9-B39D-684737E46F9C}" type="slidenum">
              <a:rPr lang="en-GB" altLang="en-US"/>
              <a:pPr>
                <a:defRPr/>
              </a:pPr>
              <a:t>‹#›</a:t>
            </a:fld>
            <a:endParaRPr lang="en-GB" altLang="en-US"/>
          </a:p>
        </p:txBody>
      </p:sp>
    </p:spTree>
    <p:extLst>
      <p:ext uri="{BB962C8B-B14F-4D97-AF65-F5344CB8AC3E}">
        <p14:creationId xmlns:p14="http://schemas.microsoft.com/office/powerpoint/2010/main" val="140794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94216BD-AC0D-445D-841B-F055C7A141D6}" type="datetimeFigureOut">
              <a:rPr lang="en-GB"/>
              <a:pPr>
                <a:defRPr/>
              </a:pPr>
              <a:t>29/03/2023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8F06AC-E09B-4155-B772-72278A981BF7}" type="slidenum">
              <a:rPr lang="en-GB" altLang="en-US"/>
              <a:pPr>
                <a:defRPr/>
              </a:pPr>
              <a:t>‹#›</a:t>
            </a:fld>
            <a:endParaRPr lang="en-GB" altLang="en-US"/>
          </a:p>
        </p:txBody>
      </p:sp>
    </p:spTree>
    <p:extLst>
      <p:ext uri="{BB962C8B-B14F-4D97-AF65-F5344CB8AC3E}">
        <p14:creationId xmlns:p14="http://schemas.microsoft.com/office/powerpoint/2010/main" val="37864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56C49C-ADEA-4DBF-BFEF-FC290D0377FB}" type="datetimeFigureOut">
              <a:rPr lang="en-GB"/>
              <a:pPr>
                <a:defRPr/>
              </a:pPr>
              <a:t>29/03/2023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CC128B-FC48-401D-9C64-B154318BCC32}" type="slidenum">
              <a:rPr lang="en-GB" altLang="en-US"/>
              <a:pPr>
                <a:defRPr/>
              </a:pPr>
              <a:t>‹#›</a:t>
            </a:fld>
            <a:endParaRPr lang="en-GB" altLang="en-US"/>
          </a:p>
        </p:txBody>
      </p:sp>
    </p:spTree>
    <p:extLst>
      <p:ext uri="{BB962C8B-B14F-4D97-AF65-F5344CB8AC3E}">
        <p14:creationId xmlns:p14="http://schemas.microsoft.com/office/powerpoint/2010/main" val="125500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7407C3E-2D43-4D38-B22A-53AF9634583A}" type="datetimeFigureOut">
              <a:rPr lang="en-GB"/>
              <a:pPr>
                <a:defRPr/>
              </a:pPr>
              <a:t>29/03/2023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384460F-A1F4-429F-9623-09B286102BFE}" type="slidenum">
              <a:rPr lang="en-GB" altLang="en-US"/>
              <a:pPr>
                <a:defRPr/>
              </a:pPr>
              <a:t>‹#›</a:t>
            </a:fld>
            <a:endParaRPr lang="en-GB" altLang="en-US"/>
          </a:p>
        </p:txBody>
      </p:sp>
    </p:spTree>
    <p:extLst>
      <p:ext uri="{BB962C8B-B14F-4D97-AF65-F5344CB8AC3E}">
        <p14:creationId xmlns:p14="http://schemas.microsoft.com/office/powerpoint/2010/main" val="123381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CC0B212-E5CA-4E98-8400-2D48DD1D3023}" type="datetimeFigureOut">
              <a:rPr lang="en-GB"/>
              <a:pPr>
                <a:defRPr/>
              </a:pPr>
              <a:t>29/03/2023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A924F7C-F16E-4224-BDAE-A3A57CE043B4}" type="slidenum">
              <a:rPr lang="en-GB" altLang="en-US"/>
              <a:pPr>
                <a:defRPr/>
              </a:pPr>
              <a:t>‹#›</a:t>
            </a:fld>
            <a:endParaRPr lang="en-GB" altLang="en-US"/>
          </a:p>
        </p:txBody>
      </p:sp>
    </p:spTree>
    <p:extLst>
      <p:ext uri="{BB962C8B-B14F-4D97-AF65-F5344CB8AC3E}">
        <p14:creationId xmlns:p14="http://schemas.microsoft.com/office/powerpoint/2010/main" val="141884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B6416FD-2352-4F56-B5C7-6B6BFE8C67B6}" type="datetimeFigureOut">
              <a:rPr lang="en-GB"/>
              <a:pPr>
                <a:defRPr/>
              </a:pPr>
              <a:t>29/03/2023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91D3A2A-44D0-461C-B324-AEA380C090DD}" type="slidenum">
              <a:rPr lang="en-GB" altLang="en-US"/>
              <a:pPr>
                <a:defRPr/>
              </a:pPr>
              <a:t>‹#›</a:t>
            </a:fld>
            <a:endParaRPr lang="en-GB" altLang="en-US"/>
          </a:p>
        </p:txBody>
      </p:sp>
    </p:spTree>
    <p:extLst>
      <p:ext uri="{BB962C8B-B14F-4D97-AF65-F5344CB8AC3E}">
        <p14:creationId xmlns:p14="http://schemas.microsoft.com/office/powerpoint/2010/main" val="220145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122016-7840-4CFF-B745-958EA513B3AA}" type="datetimeFigureOut">
              <a:rPr lang="en-GB"/>
              <a:pPr>
                <a:defRPr/>
              </a:pPr>
              <a:t>29/03/2023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80AF3D2-2E11-4C16-B45B-535DF6175516}" type="slidenum">
              <a:rPr lang="en-GB" altLang="en-US"/>
              <a:pPr>
                <a:defRPr/>
              </a:pPr>
              <a:t>‹#›</a:t>
            </a:fld>
            <a:endParaRPr lang="en-GB" altLang="en-US"/>
          </a:p>
        </p:txBody>
      </p:sp>
    </p:spTree>
    <p:extLst>
      <p:ext uri="{BB962C8B-B14F-4D97-AF65-F5344CB8AC3E}">
        <p14:creationId xmlns:p14="http://schemas.microsoft.com/office/powerpoint/2010/main" val="136974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012EDF-F611-4027-B542-10475B271FBD}" type="datetimeFigureOut">
              <a:rPr lang="en-GB"/>
              <a:pPr>
                <a:defRPr/>
              </a:pPr>
              <a:t>29/03/2023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2D97F7-2A6E-4C0D-83C4-8E02EEB070E6}" type="slidenum">
              <a:rPr lang="en-GB" altLang="en-US"/>
              <a:pPr>
                <a:defRPr/>
              </a:pPr>
              <a:t>‹#›</a:t>
            </a:fld>
            <a:endParaRPr lang="en-GB" altLang="en-US"/>
          </a:p>
        </p:txBody>
      </p:sp>
    </p:spTree>
    <p:extLst>
      <p:ext uri="{BB962C8B-B14F-4D97-AF65-F5344CB8AC3E}">
        <p14:creationId xmlns:p14="http://schemas.microsoft.com/office/powerpoint/2010/main" val="414997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4835BF-168C-4954-921C-C3607B75E0F7}" type="datetimeFigureOut">
              <a:rPr lang="en-GB"/>
              <a:pPr>
                <a:defRPr/>
              </a:pPr>
              <a:t>29/03/2023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F8E5D9-3CC3-4B94-8C77-8657D543F8CE}" type="slidenum">
              <a:rPr lang="en-GB" altLang="en-US"/>
              <a:pPr>
                <a:defRPr/>
              </a:pPr>
              <a:t>‹#›</a:t>
            </a:fld>
            <a:endParaRPr lang="en-GB" altLang="en-US"/>
          </a:p>
        </p:txBody>
      </p:sp>
    </p:spTree>
    <p:extLst>
      <p:ext uri="{BB962C8B-B14F-4D97-AF65-F5344CB8AC3E}">
        <p14:creationId xmlns:p14="http://schemas.microsoft.com/office/powerpoint/2010/main" val="22967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Oakleaf Logo PP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00" y="228600"/>
            <a:ext cx="13858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2514600" cy="6858000"/>
          </a:xfrm>
          <a:prstGeom prst="rect">
            <a:avLst/>
          </a:prstGeom>
          <a:gradFill flip="none" rotWithShape="1">
            <a:gsLst>
              <a:gs pos="0">
                <a:schemeClr val="accent1">
                  <a:lumMod val="60000"/>
                  <a:lumOff val="4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E728F1C-6BA0-469D-91B5-5275A6619480}" type="datetimeFigureOut">
              <a:rPr lang="en-GB"/>
              <a:pPr>
                <a:defRPr/>
              </a:pPr>
              <a:t>29/03/2023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3E0BA89-23A9-43AC-971F-30C85E9E085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ducationconsultation@Midlothian.gov.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557338"/>
            <a:ext cx="7772400" cy="1470025"/>
          </a:xfrm>
        </p:spPr>
        <p:txBody>
          <a:bodyPr/>
          <a:lstStyle/>
          <a:p>
            <a:pPr eaLnBrk="1" hangingPunct="1"/>
            <a:r>
              <a:rPr lang="en-GB" altLang="en-US" b="1" dirty="0" smtClean="0"/>
              <a:t>Statutory Consultation Meeting</a:t>
            </a:r>
            <a:br>
              <a:rPr lang="en-GB" altLang="en-US" b="1" dirty="0" smtClean="0"/>
            </a:br>
            <a:r>
              <a:rPr lang="en-GB" altLang="en-US" sz="3600" b="1" dirty="0" smtClean="0"/>
              <a:t>29 March 2023 </a:t>
            </a:r>
          </a:p>
        </p:txBody>
      </p:sp>
      <p:sp>
        <p:nvSpPr>
          <p:cNvPr id="3075" name="Subtitle 2"/>
          <p:cNvSpPr>
            <a:spLocks noGrp="1"/>
          </p:cNvSpPr>
          <p:nvPr>
            <p:ph type="subTitle" idx="1"/>
          </p:nvPr>
        </p:nvSpPr>
        <p:spPr>
          <a:xfrm>
            <a:off x="797450" y="3212976"/>
            <a:ext cx="7632898" cy="2993925"/>
          </a:xfrm>
        </p:spPr>
        <p:txBody>
          <a:bodyPr/>
          <a:lstStyle/>
          <a:p>
            <a:r>
              <a:rPr lang="en-GB" sz="2800" b="1" dirty="0" smtClean="0">
                <a:solidFill>
                  <a:schemeClr val="tx1"/>
                </a:solidFill>
              </a:rPr>
              <a:t>Proposed establishment of </a:t>
            </a:r>
            <a:r>
              <a:rPr lang="en-GB" sz="2800" b="1" dirty="0">
                <a:solidFill>
                  <a:schemeClr val="tx1"/>
                </a:solidFill>
              </a:rPr>
              <a:t>a new primary school and its associated catchment area within the land at </a:t>
            </a:r>
            <a:r>
              <a:rPr lang="en-GB" sz="2800" b="1" dirty="0" err="1">
                <a:solidFill>
                  <a:schemeClr val="tx1"/>
                </a:solidFill>
              </a:rPr>
              <a:t>Easthouses</a:t>
            </a:r>
            <a:r>
              <a:rPr lang="en-GB" sz="2800" b="1" dirty="0">
                <a:solidFill>
                  <a:schemeClr val="tx1"/>
                </a:solidFill>
              </a:rPr>
              <a:t> and </a:t>
            </a:r>
            <a:r>
              <a:rPr lang="en-GB" sz="2800" b="1" dirty="0" smtClean="0">
                <a:solidFill>
                  <a:schemeClr val="tx1"/>
                </a:solidFill>
              </a:rPr>
              <a:t>the realignment of </a:t>
            </a:r>
            <a:r>
              <a:rPr lang="en-GB" sz="2800" b="1" dirty="0">
                <a:solidFill>
                  <a:schemeClr val="tx1"/>
                </a:solidFill>
              </a:rPr>
              <a:t>the catchment areas of Dalkeith High School, </a:t>
            </a:r>
            <a:r>
              <a:rPr lang="en-GB" sz="2800" b="1" dirty="0" err="1">
                <a:solidFill>
                  <a:schemeClr val="tx1"/>
                </a:solidFill>
              </a:rPr>
              <a:t>Newbattle</a:t>
            </a:r>
            <a:r>
              <a:rPr lang="en-GB" sz="2800" b="1" dirty="0">
                <a:solidFill>
                  <a:schemeClr val="tx1"/>
                </a:solidFill>
              </a:rPr>
              <a:t> High School and </a:t>
            </a:r>
            <a:r>
              <a:rPr lang="en-GB" sz="2800" b="1" dirty="0" err="1">
                <a:solidFill>
                  <a:schemeClr val="tx1"/>
                </a:solidFill>
              </a:rPr>
              <a:t>Lasswade</a:t>
            </a:r>
            <a:r>
              <a:rPr lang="en-GB" sz="2800" b="1" dirty="0">
                <a:solidFill>
                  <a:schemeClr val="tx1"/>
                </a:solidFill>
              </a:rPr>
              <a:t> High School.</a:t>
            </a:r>
          </a:p>
          <a:p>
            <a:pPr algn="l" eaLnBrk="1" hangingPunct="1"/>
            <a:endParaRPr lang="en-GB" altLang="en-US" sz="3600" dirty="0" smtClean="0">
              <a:solidFill>
                <a:schemeClr val="tx1"/>
              </a:solidFill>
            </a:endParaRPr>
          </a:p>
          <a:p>
            <a:pPr algn="l" eaLnBrk="1" hangingPunct="1"/>
            <a:endParaRPr lang="en-GB" altLang="en-US" sz="36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Proposed Changes to School Catchment Boundaries</a:t>
            </a:r>
          </a:p>
        </p:txBody>
      </p:sp>
      <p:sp>
        <p:nvSpPr>
          <p:cNvPr id="3" name="Content Placeholder 2"/>
          <p:cNvSpPr>
            <a:spLocks noGrp="1"/>
          </p:cNvSpPr>
          <p:nvPr>
            <p:ph idx="1"/>
          </p:nvPr>
        </p:nvSpPr>
        <p:spPr>
          <a:xfrm>
            <a:off x="457200" y="1844824"/>
            <a:ext cx="8229600" cy="4525963"/>
          </a:xfrm>
        </p:spPr>
        <p:txBody>
          <a:bodyPr/>
          <a:lstStyle/>
          <a:p>
            <a:pPr lvl="0"/>
            <a:r>
              <a:rPr lang="en-GB" sz="1800" dirty="0" smtClean="0"/>
              <a:t>The </a:t>
            </a:r>
            <a:r>
              <a:rPr lang="en-GB" sz="1800" dirty="0"/>
              <a:t>proposed new </a:t>
            </a:r>
            <a:r>
              <a:rPr lang="en-GB" sz="1800" dirty="0" err="1"/>
              <a:t>Easthouses</a:t>
            </a:r>
            <a:r>
              <a:rPr lang="en-GB" sz="1800" dirty="0"/>
              <a:t> PS will be part of the </a:t>
            </a:r>
            <a:r>
              <a:rPr lang="en-GB" sz="1800" dirty="0" err="1"/>
              <a:t>Newbattle</a:t>
            </a:r>
            <a:r>
              <a:rPr lang="en-GB" sz="1800" dirty="0"/>
              <a:t> HS catchment area. </a:t>
            </a:r>
          </a:p>
          <a:p>
            <a:pPr lvl="0"/>
            <a:endParaRPr lang="en-GB" sz="1800" dirty="0"/>
          </a:p>
          <a:p>
            <a:pPr lvl="0"/>
            <a:r>
              <a:rPr lang="en-GB" sz="1800" dirty="0" smtClean="0"/>
              <a:t>The </a:t>
            </a:r>
            <a:r>
              <a:rPr lang="en-GB" sz="1800" dirty="0"/>
              <a:t>areas of King’s Park and Woodburn PS catchment areas that would transfer to the proposed new </a:t>
            </a:r>
            <a:r>
              <a:rPr lang="en-GB" sz="1800" dirty="0" err="1"/>
              <a:t>Easthouses</a:t>
            </a:r>
            <a:r>
              <a:rPr lang="en-GB" sz="1800" dirty="0"/>
              <a:t> PS catchment would also transfer from the Dalkeith HS catchment to the </a:t>
            </a:r>
            <a:r>
              <a:rPr lang="en-GB" sz="1800" dirty="0" err="1"/>
              <a:t>Newbattle</a:t>
            </a:r>
            <a:r>
              <a:rPr lang="en-GB" sz="1800" dirty="0"/>
              <a:t> HS catchment. </a:t>
            </a:r>
          </a:p>
          <a:p>
            <a:pPr lvl="0"/>
            <a:endParaRPr lang="en-GB" sz="1800" dirty="0"/>
          </a:p>
          <a:p>
            <a:pPr lvl="0"/>
            <a:r>
              <a:rPr lang="en-GB" sz="1800" dirty="0" smtClean="0"/>
              <a:t>The </a:t>
            </a:r>
            <a:r>
              <a:rPr lang="en-GB" sz="1800" dirty="0"/>
              <a:t>areas of </a:t>
            </a:r>
            <a:r>
              <a:rPr lang="en-GB" sz="1800" dirty="0" err="1"/>
              <a:t>Lawfield</a:t>
            </a:r>
            <a:r>
              <a:rPr lang="en-GB" sz="1800" dirty="0"/>
              <a:t>, Mayfield and </a:t>
            </a:r>
            <a:r>
              <a:rPr lang="en-GB" sz="1800" dirty="0" err="1"/>
              <a:t>Newtongrange</a:t>
            </a:r>
            <a:r>
              <a:rPr lang="en-GB" sz="1800" dirty="0"/>
              <a:t> PS catchments areas that would transfer to the proposed </a:t>
            </a:r>
            <a:r>
              <a:rPr lang="en-GB" sz="1800" dirty="0" err="1"/>
              <a:t>Easthouses</a:t>
            </a:r>
            <a:r>
              <a:rPr lang="en-GB" sz="1800" dirty="0"/>
              <a:t> PS catchment area would remain in the </a:t>
            </a:r>
            <a:r>
              <a:rPr lang="en-GB" sz="1800" dirty="0" err="1"/>
              <a:t>Newbattle</a:t>
            </a:r>
            <a:r>
              <a:rPr lang="en-GB" sz="1800" dirty="0"/>
              <a:t> HS catchment. </a:t>
            </a:r>
          </a:p>
          <a:p>
            <a:pPr lvl="0"/>
            <a:endParaRPr lang="en-GB" sz="1800" dirty="0"/>
          </a:p>
          <a:p>
            <a:pPr lvl="0"/>
            <a:r>
              <a:rPr lang="en-GB" sz="1800" dirty="0" smtClean="0"/>
              <a:t>The </a:t>
            </a:r>
            <a:r>
              <a:rPr lang="en-GB" sz="1800" dirty="0"/>
              <a:t>area at </a:t>
            </a:r>
            <a:r>
              <a:rPr lang="en-GB" sz="1800" dirty="0" err="1"/>
              <a:t>Cockpen</a:t>
            </a:r>
            <a:r>
              <a:rPr lang="en-GB" sz="1800" dirty="0"/>
              <a:t> that would transfer from the </a:t>
            </a:r>
            <a:r>
              <a:rPr lang="en-GB" sz="1800" dirty="0" err="1"/>
              <a:t>Bonnyrigg</a:t>
            </a:r>
            <a:r>
              <a:rPr lang="en-GB" sz="1800" dirty="0"/>
              <a:t> PS catchment to the </a:t>
            </a:r>
            <a:r>
              <a:rPr lang="en-GB" sz="1800" dirty="0" err="1"/>
              <a:t>Newtongrange</a:t>
            </a:r>
            <a:r>
              <a:rPr lang="en-GB" sz="1800" dirty="0"/>
              <a:t> PS catchment would also transfer from the </a:t>
            </a:r>
            <a:r>
              <a:rPr lang="en-GB" sz="1800" dirty="0" err="1"/>
              <a:t>Lasswade</a:t>
            </a:r>
            <a:r>
              <a:rPr lang="en-GB" sz="1800" dirty="0"/>
              <a:t> HS to the </a:t>
            </a:r>
            <a:r>
              <a:rPr lang="en-GB" sz="1800" dirty="0" err="1"/>
              <a:t>Newbattle</a:t>
            </a:r>
            <a:r>
              <a:rPr lang="en-GB" sz="1800" dirty="0"/>
              <a:t> HS catchment. </a:t>
            </a:r>
          </a:p>
          <a:p>
            <a:endParaRPr lang="en-GB" dirty="0"/>
          </a:p>
        </p:txBody>
      </p:sp>
    </p:spTree>
    <p:extLst>
      <p:ext uri="{BB962C8B-B14F-4D97-AF65-F5344CB8AC3E}">
        <p14:creationId xmlns:p14="http://schemas.microsoft.com/office/powerpoint/2010/main" val="34828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188640"/>
            <a:ext cx="8640960" cy="61682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28384" y="116632"/>
            <a:ext cx="936104"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12616" r="7740"/>
          <a:stretch/>
        </p:blipFill>
        <p:spPr>
          <a:xfrm>
            <a:off x="683568" y="116632"/>
            <a:ext cx="7704856" cy="6652509"/>
          </a:xfrm>
          <a:prstGeom prst="rect">
            <a:avLst/>
          </a:prstGeom>
        </p:spPr>
      </p:pic>
    </p:spTree>
    <p:extLst>
      <p:ext uri="{BB962C8B-B14F-4D97-AF65-F5344CB8AC3E}">
        <p14:creationId xmlns:p14="http://schemas.microsoft.com/office/powerpoint/2010/main" val="418098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9512" y="188640"/>
            <a:ext cx="8765480" cy="5635332"/>
          </a:xfrm>
          <a:prstGeom prst="rect">
            <a:avLst/>
          </a:prstGeom>
        </p:spPr>
      </p:pic>
    </p:spTree>
    <p:extLst>
      <p:ext uri="{BB962C8B-B14F-4D97-AF65-F5344CB8AC3E}">
        <p14:creationId xmlns:p14="http://schemas.microsoft.com/office/powerpoint/2010/main" val="365352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490" t="9535" r="7741"/>
          <a:stretch/>
        </p:blipFill>
        <p:spPr>
          <a:xfrm>
            <a:off x="251520" y="188640"/>
            <a:ext cx="8594219" cy="6048672"/>
          </a:xfrm>
          <a:prstGeom prst="rect">
            <a:avLst/>
          </a:prstGeom>
        </p:spPr>
      </p:pic>
    </p:spTree>
    <p:extLst>
      <p:ext uri="{BB962C8B-B14F-4D97-AF65-F5344CB8AC3E}">
        <p14:creationId xmlns:p14="http://schemas.microsoft.com/office/powerpoint/2010/main" val="3997177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404813"/>
            <a:ext cx="8229600" cy="806450"/>
          </a:xfrm>
        </p:spPr>
        <p:txBody>
          <a:bodyPr/>
          <a:lstStyle/>
          <a:p>
            <a:pPr eaLnBrk="1" hangingPunct="1">
              <a:spcAft>
                <a:spcPts val="1200"/>
              </a:spcAft>
            </a:pPr>
            <a:r>
              <a:rPr lang="en-GB" altLang="en-US" sz="4000" smtClean="0"/>
              <a:t>Context</a:t>
            </a:r>
            <a:endParaRPr lang="en-GB" altLang="en-US" sz="4000" dirty="0" smtClean="0"/>
          </a:p>
        </p:txBody>
      </p:sp>
      <p:sp>
        <p:nvSpPr>
          <p:cNvPr id="25603" name="Content Placeholder 2"/>
          <p:cNvSpPr>
            <a:spLocks noGrp="1"/>
          </p:cNvSpPr>
          <p:nvPr>
            <p:ph idx="1"/>
          </p:nvPr>
        </p:nvSpPr>
        <p:spPr>
          <a:xfrm>
            <a:off x="179512" y="1340768"/>
            <a:ext cx="8712968" cy="5040312"/>
          </a:xfrm>
        </p:spPr>
        <p:txBody>
          <a:bodyPr/>
          <a:lstStyle/>
          <a:p>
            <a:pPr marL="0" indent="0" eaLnBrk="1" hangingPunct="1">
              <a:spcBef>
                <a:spcPts val="1200"/>
              </a:spcBef>
              <a:buNone/>
            </a:pPr>
            <a:r>
              <a:rPr lang="en-GB" altLang="en-US" sz="1800" b="1" dirty="0" smtClean="0"/>
              <a:t>Midlothian’s Learning Estate Strategy 2017 – 2047 (Update):</a:t>
            </a:r>
          </a:p>
          <a:p>
            <a:pPr lvl="0"/>
            <a:r>
              <a:rPr lang="en-GB" sz="1800" dirty="0"/>
              <a:t>The Learning Estate is a significant and valuable resource for the communities of Midlothian. </a:t>
            </a:r>
          </a:p>
          <a:p>
            <a:pPr lvl="0"/>
            <a:r>
              <a:rPr lang="en-GB" sz="1800" dirty="0" smtClean="0"/>
              <a:t>Education </a:t>
            </a:r>
            <a:r>
              <a:rPr lang="en-GB" sz="1800" dirty="0"/>
              <a:t>remains a key priority for the Council and The Learning Estate Strategy plays an integral role in supporting the National Strategy and informs the Council’s Strategic Priorities.</a:t>
            </a:r>
          </a:p>
          <a:p>
            <a:r>
              <a:rPr lang="en-GB" sz="1800" dirty="0"/>
              <a:t> </a:t>
            </a:r>
            <a:r>
              <a:rPr lang="en-GB" sz="1800" dirty="0" smtClean="0"/>
              <a:t>The </a:t>
            </a:r>
            <a:r>
              <a:rPr lang="en-GB" sz="1800" dirty="0"/>
              <a:t>Strategic Plan commits to increasing skills for learning, life and work as well as enhancing life opportunities, aligning with the national aim to give every child and young person the best possible start in life. </a:t>
            </a:r>
          </a:p>
          <a:p>
            <a:r>
              <a:rPr lang="en-GB" sz="1800" dirty="0"/>
              <a:t> </a:t>
            </a:r>
            <a:r>
              <a:rPr lang="en-GB" sz="1800" dirty="0" smtClean="0"/>
              <a:t>The </a:t>
            </a:r>
            <a:r>
              <a:rPr lang="en-GB" sz="1800" dirty="0"/>
              <a:t>Learning Estate Strategy seeks to provide improved, flexible and adaptable learning environments to deliver 21st century education as part of a wider place making agenda. This vision is key to meet the principles of Scotland’s Learning Estate Strategy and to address the three key national education and skills priorities:</a:t>
            </a:r>
          </a:p>
          <a:p>
            <a:pPr lvl="1"/>
            <a:r>
              <a:rPr lang="en-GB" sz="1800" dirty="0"/>
              <a:t>1. Getting it Right for Every Child (GIRFEC)</a:t>
            </a:r>
          </a:p>
          <a:p>
            <a:pPr lvl="1"/>
            <a:r>
              <a:rPr lang="en-GB" sz="1800" dirty="0"/>
              <a:t>2. Curriculum for Excellence (</a:t>
            </a:r>
            <a:r>
              <a:rPr lang="en-GB" sz="1800" dirty="0" err="1"/>
              <a:t>CfE</a:t>
            </a:r>
            <a:r>
              <a:rPr lang="en-GB" sz="1800" dirty="0"/>
              <a:t>)</a:t>
            </a:r>
          </a:p>
          <a:p>
            <a:pPr lvl="1"/>
            <a:r>
              <a:rPr lang="en-GB" sz="1800" dirty="0"/>
              <a:t>3. Developing the Young Workforce (DYW)</a:t>
            </a:r>
            <a:endParaRPr lang="en-GB" altLang="en-US" sz="1800" dirty="0" smtClean="0"/>
          </a:p>
          <a:p>
            <a:pPr eaLnBrk="1" hangingPunct="1">
              <a:spcBef>
                <a:spcPts val="1200"/>
              </a:spcBef>
            </a:pPr>
            <a:endParaRPr lang="en-GB" altLang="en-US"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46251" y="404664"/>
            <a:ext cx="8229600" cy="806450"/>
          </a:xfrm>
        </p:spPr>
        <p:txBody>
          <a:bodyPr/>
          <a:lstStyle/>
          <a:p>
            <a:pPr eaLnBrk="1" hangingPunct="1">
              <a:spcAft>
                <a:spcPts val="1200"/>
              </a:spcAft>
            </a:pPr>
            <a:r>
              <a:rPr lang="en-GB" altLang="en-US" sz="4000" dirty="0" smtClean="0"/>
              <a:t>Our Vision</a:t>
            </a:r>
          </a:p>
        </p:txBody>
      </p:sp>
      <p:sp>
        <p:nvSpPr>
          <p:cNvPr id="27651" name="Content Placeholder 2"/>
          <p:cNvSpPr>
            <a:spLocks noGrp="1"/>
          </p:cNvSpPr>
          <p:nvPr>
            <p:ph idx="1"/>
          </p:nvPr>
        </p:nvSpPr>
        <p:spPr>
          <a:xfrm>
            <a:off x="279609" y="1817688"/>
            <a:ext cx="8285163" cy="5040312"/>
          </a:xfrm>
        </p:spPr>
        <p:txBody>
          <a:bodyPr/>
          <a:lstStyle/>
          <a:p>
            <a:pPr lvl="0"/>
            <a:r>
              <a:rPr lang="en-GB" sz="1800" dirty="0"/>
              <a:t>The Council is ambitious for the future of Midlothian. </a:t>
            </a:r>
            <a:r>
              <a:rPr lang="en-GB" sz="1800" dirty="0" smtClean="0"/>
              <a:t>By </a:t>
            </a:r>
            <a:r>
              <a:rPr lang="en-GB" sz="1800" dirty="0"/>
              <a:t>working together as a Community Planning Partnership, individuals and communities will be able to lead healthier, safer, greener and successful lives by 2030. No child or household need live in poverty. Midlothian will be a Great Green Place to Grow by achieving our net zero carbon ambitions</a:t>
            </a:r>
          </a:p>
          <a:p>
            <a:endParaRPr lang="en-GB" sz="1800" dirty="0"/>
          </a:p>
          <a:p>
            <a:pPr lvl="0"/>
            <a:r>
              <a:rPr lang="en-GB" sz="1800" dirty="0"/>
              <a:t>Our outcomes for the next 5 years are:</a:t>
            </a:r>
          </a:p>
          <a:p>
            <a:pPr lvl="1"/>
            <a:r>
              <a:rPr lang="en-GB" sz="1800" dirty="0" smtClean="0"/>
              <a:t>Individuals </a:t>
            </a:r>
            <a:r>
              <a:rPr lang="en-GB" sz="1800" dirty="0"/>
              <a:t>and communities have improved health and learning outcomes</a:t>
            </a:r>
          </a:p>
          <a:p>
            <a:pPr lvl="1"/>
            <a:r>
              <a:rPr lang="en-GB" sz="1800" dirty="0"/>
              <a:t>No child or household living in poverty</a:t>
            </a:r>
          </a:p>
          <a:p>
            <a:pPr lvl="1"/>
            <a:r>
              <a:rPr lang="en-GB" sz="1800" dirty="0"/>
              <a:t>Significant progress is made towards net zero carbon emissions by 2030</a:t>
            </a:r>
          </a:p>
          <a:p>
            <a:pPr marL="0" indent="0">
              <a:buNone/>
            </a:pPr>
            <a:endParaRPr lang="en-GB" sz="1800" dirty="0"/>
          </a:p>
          <a:p>
            <a:r>
              <a:rPr lang="en-GB" sz="1800" dirty="0"/>
              <a:t>We continue to aspire to deliver a world-class education system through equity and excellence. Our vision is to provide the highest quality inclusive education, learning and employability service for all individuals and families in Midlothian. </a:t>
            </a:r>
            <a:endParaRPr lang="en-GB" altLang="en-US" sz="1800" dirty="0" smtClean="0"/>
          </a:p>
          <a:p>
            <a:pPr marL="0" indent="0" eaLnBrk="1" hangingPunct="1">
              <a:spcBef>
                <a:spcPts val="1200"/>
              </a:spcBef>
              <a:buNone/>
            </a:pPr>
            <a:endParaRPr lang="en-GB" alt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288" y="404813"/>
            <a:ext cx="8229600" cy="806450"/>
          </a:xfrm>
        </p:spPr>
        <p:txBody>
          <a:bodyPr/>
          <a:lstStyle/>
          <a:p>
            <a:pPr eaLnBrk="1" hangingPunct="1">
              <a:spcAft>
                <a:spcPts val="1200"/>
              </a:spcAft>
            </a:pPr>
            <a:r>
              <a:rPr lang="en-GB" altLang="en-US" sz="4000" dirty="0" smtClean="0"/>
              <a:t>Context</a:t>
            </a:r>
          </a:p>
        </p:txBody>
      </p:sp>
      <p:sp>
        <p:nvSpPr>
          <p:cNvPr id="6147" name="Content Placeholder 2"/>
          <p:cNvSpPr>
            <a:spLocks noGrp="1"/>
          </p:cNvSpPr>
          <p:nvPr>
            <p:ph idx="1"/>
          </p:nvPr>
        </p:nvSpPr>
        <p:spPr>
          <a:xfrm>
            <a:off x="107504" y="1700808"/>
            <a:ext cx="8285163" cy="5300662"/>
          </a:xfrm>
        </p:spPr>
        <p:txBody>
          <a:bodyPr/>
          <a:lstStyle/>
          <a:p>
            <a:pPr lvl="0"/>
            <a:r>
              <a:rPr lang="en-GB" sz="1800" dirty="0" err="1"/>
              <a:t>Easthouses</a:t>
            </a:r>
            <a:r>
              <a:rPr lang="en-GB" sz="1800" dirty="0"/>
              <a:t> forms the Northern extension of the settlement of Mayfield, lying to the east of Dalkeith and the north of </a:t>
            </a:r>
            <a:r>
              <a:rPr lang="en-GB" sz="1800" dirty="0" err="1"/>
              <a:t>Newtongrange</a:t>
            </a:r>
            <a:r>
              <a:rPr lang="en-GB" sz="1800" dirty="0"/>
              <a:t>. There is rural farmland to the north east and parks, woodland and a golf course to the west.</a:t>
            </a:r>
          </a:p>
          <a:p>
            <a:pPr marL="0" indent="0">
              <a:buNone/>
            </a:pPr>
            <a:endParaRPr lang="en-GB" sz="1800" dirty="0"/>
          </a:p>
          <a:p>
            <a:pPr lvl="0"/>
            <a:r>
              <a:rPr lang="en-GB" sz="1800" dirty="0"/>
              <a:t>The proposed site of the </a:t>
            </a:r>
            <a:r>
              <a:rPr lang="en-GB" sz="1800" dirty="0" err="1"/>
              <a:t>Easthouses</a:t>
            </a:r>
            <a:r>
              <a:rPr lang="en-GB" sz="1800" dirty="0"/>
              <a:t> Primary School is located on the old grounds of the </a:t>
            </a:r>
            <a:r>
              <a:rPr lang="en-GB" sz="1800" dirty="0" err="1"/>
              <a:t>Newbattle</a:t>
            </a:r>
            <a:r>
              <a:rPr lang="en-GB" sz="1800" dirty="0"/>
              <a:t> High School, which has been relocated across </a:t>
            </a:r>
            <a:r>
              <a:rPr lang="en-GB" sz="1800" dirty="0" err="1"/>
              <a:t>Easthouses</a:t>
            </a:r>
            <a:r>
              <a:rPr lang="en-GB" sz="1800" dirty="0"/>
              <a:t> Road to the East. The proposed site offers stunning views to the West of the site and a visual and physical connection to the residential estate to the South</a:t>
            </a:r>
            <a:r>
              <a:rPr lang="en-GB" sz="1800" dirty="0" smtClean="0"/>
              <a:t>.</a:t>
            </a:r>
          </a:p>
          <a:p>
            <a:pPr marL="0" lvl="0" indent="0">
              <a:buNone/>
            </a:pPr>
            <a:endParaRPr lang="en-GB" sz="1800" dirty="0" smtClean="0"/>
          </a:p>
          <a:p>
            <a:r>
              <a:rPr lang="en-GB" sz="1800" dirty="0"/>
              <a:t>The new </a:t>
            </a:r>
            <a:r>
              <a:rPr lang="en-GB" sz="1800" dirty="0" err="1"/>
              <a:t>Easthouses</a:t>
            </a:r>
            <a:r>
              <a:rPr lang="en-GB" sz="1800" dirty="0"/>
              <a:t> PS will provide a 21st century contemporary school with early learning and community provision for the growing </a:t>
            </a:r>
            <a:r>
              <a:rPr lang="en-GB" sz="1800" dirty="0" err="1"/>
              <a:t>Easthouses</a:t>
            </a:r>
            <a:r>
              <a:rPr lang="en-GB" sz="1800" dirty="0"/>
              <a:t> town population in this area of Midlothian. Educational demand has risen due to the planned expansion of the settlements of </a:t>
            </a:r>
            <a:r>
              <a:rPr lang="en-GB" sz="1800" dirty="0" err="1"/>
              <a:t>Easthouses</a:t>
            </a:r>
            <a:r>
              <a:rPr lang="en-GB" sz="1800" dirty="0"/>
              <a:t>, Mayfield, </a:t>
            </a:r>
            <a:r>
              <a:rPr lang="en-GB" sz="1800" dirty="0" err="1"/>
              <a:t>Newtongrange</a:t>
            </a:r>
            <a:r>
              <a:rPr lang="en-GB" sz="1800" dirty="0"/>
              <a:t> and </a:t>
            </a:r>
            <a:r>
              <a:rPr lang="en-GB" sz="1800" dirty="0" err="1"/>
              <a:t>Gorebridge</a:t>
            </a:r>
            <a:r>
              <a:rPr lang="en-GB" sz="1800" dirty="0"/>
              <a:t>. </a:t>
            </a:r>
          </a:p>
          <a:p>
            <a:pPr lvl="0"/>
            <a:endParaRPr lang="en-GB" sz="1800" dirty="0"/>
          </a:p>
          <a:p>
            <a:pPr marL="0" indent="0" eaLnBrk="1" hangingPunct="1">
              <a:spcBef>
                <a:spcPts val="1200"/>
              </a:spcBef>
              <a:buNone/>
              <a:defRPr/>
            </a:pPr>
            <a:endParaRPr lang="en-GB"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2977" y="332656"/>
            <a:ext cx="8229600" cy="576064"/>
          </a:xfrm>
        </p:spPr>
        <p:txBody>
          <a:bodyPr/>
          <a:lstStyle/>
          <a:p>
            <a:pPr eaLnBrk="1" hangingPunct="1">
              <a:spcAft>
                <a:spcPts val="1200"/>
              </a:spcAft>
            </a:pPr>
            <a:r>
              <a:rPr lang="en-GB" altLang="en-US" sz="4000" dirty="0" smtClean="0"/>
              <a:t>Context</a:t>
            </a:r>
          </a:p>
        </p:txBody>
      </p:sp>
      <p:sp>
        <p:nvSpPr>
          <p:cNvPr id="6147" name="Content Placeholder 2"/>
          <p:cNvSpPr>
            <a:spLocks noGrp="1"/>
          </p:cNvSpPr>
          <p:nvPr>
            <p:ph idx="1"/>
          </p:nvPr>
        </p:nvSpPr>
        <p:spPr>
          <a:xfrm>
            <a:off x="107504" y="1268760"/>
            <a:ext cx="8285163" cy="5300662"/>
          </a:xfrm>
        </p:spPr>
        <p:txBody>
          <a:bodyPr/>
          <a:lstStyle/>
          <a:p>
            <a:pPr eaLnBrk="1" hangingPunct="1">
              <a:defRPr/>
            </a:pPr>
            <a:r>
              <a:rPr lang="en-GB" sz="1800" dirty="0" smtClean="0"/>
              <a:t> The new </a:t>
            </a:r>
            <a:r>
              <a:rPr lang="en-GB" sz="1800" dirty="0"/>
              <a:t>two stream school </a:t>
            </a:r>
            <a:r>
              <a:rPr lang="en-GB" sz="1800" dirty="0" smtClean="0"/>
              <a:t>will provide </a:t>
            </a:r>
            <a:r>
              <a:rPr lang="en-GB" sz="1800" dirty="0"/>
              <a:t>places </a:t>
            </a:r>
            <a:r>
              <a:rPr lang="en-GB" sz="1800" dirty="0" smtClean="0"/>
              <a:t>for:</a:t>
            </a:r>
          </a:p>
          <a:p>
            <a:pPr lvl="1" eaLnBrk="1" hangingPunct="1">
              <a:defRPr/>
            </a:pPr>
            <a:r>
              <a:rPr lang="en-GB" sz="1600" dirty="0" smtClean="0"/>
              <a:t> </a:t>
            </a:r>
            <a:r>
              <a:rPr lang="en-GB" sz="1600" dirty="0"/>
              <a:t>459 </a:t>
            </a:r>
            <a:r>
              <a:rPr lang="en-GB" sz="1600" dirty="0" smtClean="0"/>
              <a:t>children </a:t>
            </a:r>
          </a:p>
          <a:p>
            <a:pPr lvl="1" eaLnBrk="1" hangingPunct="1">
              <a:defRPr/>
            </a:pPr>
            <a:r>
              <a:rPr lang="en-GB" sz="1600" dirty="0" smtClean="0"/>
              <a:t>an </a:t>
            </a:r>
            <a:r>
              <a:rPr lang="en-GB" sz="1600" dirty="0"/>
              <a:t>Additional Support Needs provision with 16 places, to support children with social, emotional or behavioural </a:t>
            </a:r>
            <a:r>
              <a:rPr lang="en-GB" sz="1600" dirty="0" smtClean="0"/>
              <a:t>needs</a:t>
            </a:r>
          </a:p>
          <a:p>
            <a:pPr lvl="1" eaLnBrk="1" hangingPunct="1">
              <a:defRPr/>
            </a:pPr>
            <a:r>
              <a:rPr lang="en-GB" sz="1600" dirty="0" smtClean="0"/>
              <a:t>80 </a:t>
            </a:r>
            <a:r>
              <a:rPr lang="en-GB" sz="1600" dirty="0"/>
              <a:t>Early Years places. </a:t>
            </a:r>
            <a:endParaRPr lang="en-GB" sz="1600" dirty="0" smtClean="0"/>
          </a:p>
          <a:p>
            <a:pPr marL="457200" lvl="1" indent="0" eaLnBrk="1" hangingPunct="1">
              <a:buNone/>
              <a:defRPr/>
            </a:pPr>
            <a:endParaRPr lang="en-GB" sz="1600" dirty="0" smtClean="0"/>
          </a:p>
          <a:p>
            <a:pPr marL="342900" lvl="1" indent="-342900" eaLnBrk="1" hangingPunct="1">
              <a:buFont typeface="Arial" panose="020B0604020202020204" pitchFamily="34" charset="0"/>
              <a:buChar char="•"/>
              <a:defRPr/>
            </a:pPr>
            <a:r>
              <a:rPr lang="en-GB" sz="1800" dirty="0"/>
              <a:t>The development comprises of a 2-storey teaching block, dedicated Early Years facility and an Additional Support Needs (ASN) teaching area. </a:t>
            </a:r>
            <a:r>
              <a:rPr lang="en-GB" sz="1800" dirty="0" err="1"/>
              <a:t>Easthouses</a:t>
            </a:r>
            <a:r>
              <a:rPr lang="en-GB" sz="1800" dirty="0"/>
              <a:t> PS will benefit from a sports pitch, landscaped grounds, and associated car parking with a drop off area</a:t>
            </a:r>
            <a:r>
              <a:rPr lang="en-GB" sz="1800" dirty="0" smtClean="0"/>
              <a:t>.</a:t>
            </a:r>
          </a:p>
          <a:p>
            <a:pPr marL="342900" lvl="1" indent="-342900" eaLnBrk="1" hangingPunct="1">
              <a:buFont typeface="Arial" panose="020B0604020202020204" pitchFamily="34" charset="0"/>
              <a:buChar char="•"/>
              <a:defRPr/>
            </a:pPr>
            <a:endParaRPr lang="en-GB" sz="2000" dirty="0"/>
          </a:p>
          <a:p>
            <a:pPr marL="342900" lvl="1" indent="-342900" eaLnBrk="1" hangingPunct="1">
              <a:buFont typeface="Arial" panose="020B0604020202020204" pitchFamily="34" charset="0"/>
              <a:buChar char="•"/>
              <a:defRPr/>
            </a:pPr>
            <a:r>
              <a:rPr lang="en-GB" sz="1800" dirty="0"/>
              <a:t>A Head teacher has been appointed ahead of the delivery of the new school and will be responsible for establishing and leading a User Reference Group to support transition arrangements, development of the school’s identity within the wider community and support families affected by the proposal.</a:t>
            </a:r>
          </a:p>
          <a:p>
            <a:pPr marL="342900" lvl="1" indent="-342900" eaLnBrk="1" hangingPunct="1">
              <a:buFont typeface="Arial" panose="020B0604020202020204" pitchFamily="34" charset="0"/>
              <a:buChar char="•"/>
              <a:defRPr/>
            </a:pP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lstStyle/>
          <a:p>
            <a:r>
              <a:rPr lang="en-GB" sz="3200" dirty="0" smtClean="0"/>
              <a:t>Context: </a:t>
            </a:r>
            <a:r>
              <a:rPr lang="en-GB" sz="3200" dirty="0" err="1" smtClean="0"/>
              <a:t>Cockpen</a:t>
            </a:r>
            <a:r>
              <a:rPr lang="en-GB" sz="3200" dirty="0" smtClean="0"/>
              <a:t>, </a:t>
            </a:r>
            <a:r>
              <a:rPr lang="en-GB" sz="3200" dirty="0" err="1" smtClean="0"/>
              <a:t>Newtongrange</a:t>
            </a:r>
            <a:endParaRPr lang="en-GB" sz="3200" dirty="0"/>
          </a:p>
        </p:txBody>
      </p:sp>
      <p:sp>
        <p:nvSpPr>
          <p:cNvPr id="3" name="Content Placeholder 2"/>
          <p:cNvSpPr>
            <a:spLocks noGrp="1"/>
          </p:cNvSpPr>
          <p:nvPr>
            <p:ph idx="1"/>
          </p:nvPr>
        </p:nvSpPr>
        <p:spPr>
          <a:xfrm>
            <a:off x="438196" y="1844824"/>
            <a:ext cx="8229600" cy="4525963"/>
          </a:xfrm>
        </p:spPr>
        <p:txBody>
          <a:bodyPr/>
          <a:lstStyle/>
          <a:p>
            <a:pPr lvl="0"/>
            <a:r>
              <a:rPr lang="en-GB" sz="1800" dirty="0"/>
              <a:t>In the process of creating the proposed new </a:t>
            </a:r>
            <a:r>
              <a:rPr lang="en-GB" sz="1800" dirty="0" err="1"/>
              <a:t>Easthouses</a:t>
            </a:r>
            <a:r>
              <a:rPr lang="en-GB" sz="1800" dirty="0"/>
              <a:t> PS catchment area the historical catchment boundary issue surrounding the </a:t>
            </a:r>
            <a:r>
              <a:rPr lang="en-GB" sz="1800" dirty="0" err="1"/>
              <a:t>Cockpen</a:t>
            </a:r>
            <a:r>
              <a:rPr lang="en-GB" sz="1800" dirty="0"/>
              <a:t> area of </a:t>
            </a:r>
            <a:r>
              <a:rPr lang="en-GB" sz="1800" dirty="0" err="1"/>
              <a:t>Newtongrange</a:t>
            </a:r>
            <a:r>
              <a:rPr lang="en-GB" sz="1800" dirty="0"/>
              <a:t> was identified. </a:t>
            </a:r>
          </a:p>
          <a:p>
            <a:endParaRPr lang="en-GB" sz="1800" dirty="0"/>
          </a:p>
          <a:p>
            <a:pPr lvl="0"/>
            <a:r>
              <a:rPr lang="en-GB" sz="1800" dirty="0"/>
              <a:t>The proposal to realign the </a:t>
            </a:r>
            <a:r>
              <a:rPr lang="en-GB" sz="1800" dirty="0" err="1"/>
              <a:t>Cockpen</a:t>
            </a:r>
            <a:r>
              <a:rPr lang="en-GB" sz="1800" dirty="0"/>
              <a:t> area of </a:t>
            </a:r>
            <a:r>
              <a:rPr lang="en-GB" sz="1800" dirty="0" err="1"/>
              <a:t>Newtongrange</a:t>
            </a:r>
            <a:r>
              <a:rPr lang="en-GB" sz="1800" dirty="0"/>
              <a:t> from the </a:t>
            </a:r>
            <a:r>
              <a:rPr lang="en-GB" sz="1800" dirty="0" err="1"/>
              <a:t>Bonnyrigg</a:t>
            </a:r>
            <a:r>
              <a:rPr lang="en-GB" sz="1800" dirty="0"/>
              <a:t> PS catchment area to the </a:t>
            </a:r>
            <a:r>
              <a:rPr lang="en-GB" sz="1800" dirty="0" err="1"/>
              <a:t>Newtongrange</a:t>
            </a:r>
            <a:r>
              <a:rPr lang="en-GB" sz="1800" dirty="0"/>
              <a:t> PS catchment area will align this area with its settlement and ensure that the catchment boundary will not split streets in the area. </a:t>
            </a:r>
            <a:endParaRPr lang="en-GB" sz="1800" dirty="0" smtClean="0"/>
          </a:p>
          <a:p>
            <a:pPr lvl="0"/>
            <a:endParaRPr lang="en-GB" sz="1800" dirty="0"/>
          </a:p>
          <a:p>
            <a:r>
              <a:rPr lang="en-GB" sz="1800" dirty="0" smtClean="0"/>
              <a:t>It </a:t>
            </a:r>
            <a:r>
              <a:rPr lang="en-GB" sz="1800" dirty="0"/>
              <a:t>is proposed that the </a:t>
            </a:r>
            <a:r>
              <a:rPr lang="en-GB" sz="1800" dirty="0" err="1"/>
              <a:t>Newtongrange</a:t>
            </a:r>
            <a:r>
              <a:rPr lang="en-GB" sz="1800" dirty="0"/>
              <a:t> PS catchment area be extended to the South </a:t>
            </a:r>
            <a:r>
              <a:rPr lang="en-GB" sz="1800" dirty="0" err="1"/>
              <a:t>Esk</a:t>
            </a:r>
            <a:r>
              <a:rPr lang="en-GB" sz="1800" dirty="0"/>
              <a:t> River to take in the entirety of this area. </a:t>
            </a:r>
            <a:endParaRPr lang="en-GB" sz="1800" dirty="0" smtClean="0"/>
          </a:p>
          <a:p>
            <a:pPr marL="0" indent="0">
              <a:buNone/>
            </a:pPr>
            <a:endParaRPr lang="en-GB" dirty="0"/>
          </a:p>
        </p:txBody>
      </p:sp>
    </p:spTree>
    <p:extLst>
      <p:ext uri="{BB962C8B-B14F-4D97-AF65-F5344CB8AC3E}">
        <p14:creationId xmlns:p14="http://schemas.microsoft.com/office/powerpoint/2010/main" val="30940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Agenda</a:t>
            </a:r>
          </a:p>
        </p:txBody>
      </p:sp>
      <p:sp>
        <p:nvSpPr>
          <p:cNvPr id="7171" name="Content Placeholder 2"/>
          <p:cNvSpPr>
            <a:spLocks noGrp="1"/>
          </p:cNvSpPr>
          <p:nvPr>
            <p:ph idx="1"/>
          </p:nvPr>
        </p:nvSpPr>
        <p:spPr>
          <a:xfrm>
            <a:off x="534194" y="2060848"/>
            <a:ext cx="8075612" cy="4525963"/>
          </a:xfrm>
        </p:spPr>
        <p:txBody>
          <a:bodyPr/>
          <a:lstStyle/>
          <a:p>
            <a:pPr eaLnBrk="1" hangingPunct="1"/>
            <a:r>
              <a:rPr lang="en-GB" altLang="en-US" dirty="0" smtClean="0"/>
              <a:t>Welcome and Introductions </a:t>
            </a:r>
          </a:p>
          <a:p>
            <a:pPr eaLnBrk="1" hangingPunct="1"/>
            <a:r>
              <a:rPr lang="en-GB" altLang="en-US" dirty="0" smtClean="0"/>
              <a:t>Format and purpose of meeting</a:t>
            </a:r>
          </a:p>
          <a:p>
            <a:pPr eaLnBrk="1" hangingPunct="1"/>
            <a:r>
              <a:rPr lang="en-GB" altLang="en-US" dirty="0" smtClean="0"/>
              <a:t>Statutory Consultation Process</a:t>
            </a:r>
          </a:p>
          <a:p>
            <a:pPr eaLnBrk="1" hangingPunct="1"/>
            <a:r>
              <a:rPr lang="en-GB" altLang="en-US" dirty="0" smtClean="0"/>
              <a:t>The Proposal </a:t>
            </a:r>
          </a:p>
          <a:p>
            <a:pPr eaLnBrk="1" hangingPunct="1"/>
            <a:r>
              <a:rPr lang="en-GB" altLang="en-US" dirty="0" smtClean="0"/>
              <a:t>Educational Benefits </a:t>
            </a:r>
          </a:p>
          <a:p>
            <a:pPr eaLnBrk="1" hangingPunct="1"/>
            <a:r>
              <a:rPr lang="en-GB" altLang="en-US" dirty="0" smtClean="0"/>
              <a:t>Questions</a:t>
            </a:r>
          </a:p>
          <a:p>
            <a:pPr eaLnBrk="1" hangingPunct="1"/>
            <a:r>
              <a:rPr lang="en-GB" altLang="en-US" dirty="0" smtClean="0"/>
              <a:t>Close and Thanks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ASN Provision</a:t>
            </a:r>
            <a:endParaRPr lang="en-GB" dirty="0"/>
          </a:p>
        </p:txBody>
      </p:sp>
      <p:sp>
        <p:nvSpPr>
          <p:cNvPr id="3" name="Content Placeholder 2"/>
          <p:cNvSpPr>
            <a:spLocks noGrp="1"/>
          </p:cNvSpPr>
          <p:nvPr>
            <p:ph idx="1"/>
          </p:nvPr>
        </p:nvSpPr>
        <p:spPr>
          <a:xfrm>
            <a:off x="423735" y="1772816"/>
            <a:ext cx="8229600" cy="4525963"/>
          </a:xfrm>
        </p:spPr>
        <p:txBody>
          <a:bodyPr/>
          <a:lstStyle/>
          <a:p>
            <a:r>
              <a:rPr lang="en-GB" sz="1800" dirty="0" smtClean="0"/>
              <a:t>The </a:t>
            </a:r>
            <a:r>
              <a:rPr lang="en-GB" sz="1800" dirty="0"/>
              <a:t>proposed </a:t>
            </a:r>
            <a:r>
              <a:rPr lang="en-GB" sz="1800" dirty="0" err="1"/>
              <a:t>Easthouses</a:t>
            </a:r>
            <a:r>
              <a:rPr lang="en-GB" sz="1800" dirty="0"/>
              <a:t> PS will contain 16 places for ASN provision</a:t>
            </a:r>
            <a:r>
              <a:rPr lang="en-GB" sz="1800" dirty="0" smtClean="0"/>
              <a:t>, currently </a:t>
            </a:r>
            <a:r>
              <a:rPr lang="en-GB" sz="1800" dirty="0"/>
              <a:t>designed to support children with social, emotional or behaviour needs.</a:t>
            </a:r>
          </a:p>
          <a:p>
            <a:endParaRPr lang="en-GB" sz="1800" dirty="0"/>
          </a:p>
          <a:p>
            <a:r>
              <a:rPr lang="en-GB" sz="1800" dirty="0" smtClean="0"/>
              <a:t>The </a:t>
            </a:r>
            <a:r>
              <a:rPr lang="en-GB" sz="1800" dirty="0"/>
              <a:t>new provision will provide a high-quality nurturing, learning environment. It will comprise of two class bases with their own access to a secure garden, nurture rooms, social/dining area, a sensory room and a life skill base. </a:t>
            </a:r>
            <a:endParaRPr lang="en-GB" sz="1800" dirty="0" smtClean="0"/>
          </a:p>
          <a:p>
            <a:endParaRPr lang="en-GB" sz="1800" dirty="0"/>
          </a:p>
          <a:p>
            <a:r>
              <a:rPr lang="en-GB" sz="1800" dirty="0" smtClean="0"/>
              <a:t>The </a:t>
            </a:r>
            <a:r>
              <a:rPr lang="en-GB" sz="1800" dirty="0"/>
              <a:t>Education Resource Group will continue to allocate places to the specialist provisions based on assessment of needs.</a:t>
            </a:r>
          </a:p>
          <a:p>
            <a:endParaRPr lang="en-GB" sz="1800" dirty="0"/>
          </a:p>
        </p:txBody>
      </p:sp>
    </p:spTree>
    <p:extLst>
      <p:ext uri="{BB962C8B-B14F-4D97-AF65-F5344CB8AC3E}">
        <p14:creationId xmlns:p14="http://schemas.microsoft.com/office/powerpoint/2010/main" val="1831790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 Provision</a:t>
            </a:r>
            <a:endParaRPr lang="en-GB" dirty="0"/>
          </a:p>
        </p:txBody>
      </p:sp>
      <p:sp>
        <p:nvSpPr>
          <p:cNvPr id="3" name="Content Placeholder 2"/>
          <p:cNvSpPr>
            <a:spLocks noGrp="1"/>
          </p:cNvSpPr>
          <p:nvPr>
            <p:ph idx="1"/>
          </p:nvPr>
        </p:nvSpPr>
        <p:spPr>
          <a:xfrm>
            <a:off x="395536" y="1844824"/>
            <a:ext cx="8229600" cy="4525963"/>
          </a:xfrm>
        </p:spPr>
        <p:txBody>
          <a:bodyPr/>
          <a:lstStyle/>
          <a:p>
            <a:pPr lvl="0"/>
            <a:r>
              <a:rPr lang="en-GB" sz="1800" dirty="0"/>
              <a:t>The proposed </a:t>
            </a:r>
            <a:r>
              <a:rPr lang="en-GB" sz="1800" dirty="0" err="1"/>
              <a:t>Easthouses</a:t>
            </a:r>
            <a:r>
              <a:rPr lang="en-GB" sz="1800" dirty="0"/>
              <a:t> PS will contain 80 places for early learning and childcare in a dedicated Early Years facility. </a:t>
            </a:r>
          </a:p>
          <a:p>
            <a:endParaRPr lang="en-GB" sz="1800" dirty="0"/>
          </a:p>
          <a:p>
            <a:pPr lvl="0"/>
            <a:r>
              <a:rPr lang="en-GB" sz="1800" dirty="0"/>
              <a:t>The new nursery provision will be designed to meet the unique early learning and childcare entitlements of children aged 3-5. The design will include a range of flexible spaces for children. </a:t>
            </a:r>
            <a:endParaRPr lang="en-GB" sz="1800" dirty="0" smtClean="0"/>
          </a:p>
          <a:p>
            <a:pPr lvl="0"/>
            <a:endParaRPr lang="en-GB" sz="1800" dirty="0"/>
          </a:p>
          <a:p>
            <a:pPr lvl="0"/>
            <a:r>
              <a:rPr lang="en-GB" sz="1800" dirty="0"/>
              <a:t>There are no nursery catchment areas in Midlothian and this will also apply to the early learning and childcare facility at the proposed </a:t>
            </a:r>
            <a:r>
              <a:rPr lang="en-GB" sz="1800" dirty="0" err="1"/>
              <a:t>Easthouses</a:t>
            </a:r>
            <a:r>
              <a:rPr lang="en-GB" sz="1800" dirty="0"/>
              <a:t> PS. </a:t>
            </a:r>
          </a:p>
          <a:p>
            <a:endParaRPr lang="en-GB" sz="1800" dirty="0"/>
          </a:p>
        </p:txBody>
      </p:sp>
    </p:spTree>
    <p:extLst>
      <p:ext uri="{BB962C8B-B14F-4D97-AF65-F5344CB8AC3E}">
        <p14:creationId xmlns:p14="http://schemas.microsoft.com/office/powerpoint/2010/main" val="185128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7950" y="260350"/>
            <a:ext cx="7777163" cy="1143000"/>
          </a:xfrm>
        </p:spPr>
        <p:txBody>
          <a:bodyPr/>
          <a:lstStyle/>
          <a:p>
            <a:pPr eaLnBrk="1" hangingPunct="1"/>
            <a:r>
              <a:rPr lang="en-GB" altLang="en-US" dirty="0" smtClean="0"/>
              <a:t>Educational Benefits</a:t>
            </a:r>
          </a:p>
        </p:txBody>
      </p:sp>
      <p:sp>
        <p:nvSpPr>
          <p:cNvPr id="3" name="Content Placeholder 2"/>
          <p:cNvSpPr>
            <a:spLocks noGrp="1"/>
          </p:cNvSpPr>
          <p:nvPr>
            <p:ph idx="1"/>
          </p:nvPr>
        </p:nvSpPr>
        <p:spPr>
          <a:xfrm>
            <a:off x="-108520" y="1772816"/>
            <a:ext cx="8712200" cy="4968875"/>
          </a:xfrm>
        </p:spPr>
        <p:txBody>
          <a:bodyPr/>
          <a:lstStyle/>
          <a:p>
            <a:pPr marL="457200" lvl="1" indent="0" eaLnBrk="1" hangingPunct="1">
              <a:buNone/>
              <a:defRPr/>
            </a:pPr>
            <a:r>
              <a:rPr lang="en-GB" sz="2000" dirty="0" smtClean="0"/>
              <a:t>In summary there will be educational benefits as a result of the new school and catchment changes that will enhance:</a:t>
            </a:r>
          </a:p>
          <a:p>
            <a:pPr marL="457200" lvl="1" indent="0" eaLnBrk="1" hangingPunct="1">
              <a:buNone/>
              <a:defRPr/>
            </a:pPr>
            <a:endParaRPr lang="en-GB" sz="2000" dirty="0" smtClean="0"/>
          </a:p>
          <a:p>
            <a:pPr lvl="1" eaLnBrk="1" hangingPunct="1">
              <a:buFont typeface="Arial" panose="020B0604020202020204" pitchFamily="34" charset="0"/>
              <a:buChar char="•"/>
              <a:defRPr/>
            </a:pPr>
            <a:r>
              <a:rPr lang="en-GB" sz="2000" dirty="0" smtClean="0"/>
              <a:t>Inclusion;</a:t>
            </a:r>
          </a:p>
          <a:p>
            <a:pPr lvl="1" eaLnBrk="1" hangingPunct="1">
              <a:buFont typeface="Arial" panose="020B0604020202020204" pitchFamily="34" charset="0"/>
              <a:buChar char="•"/>
              <a:defRPr/>
            </a:pPr>
            <a:r>
              <a:rPr lang="en-GB" sz="2000" dirty="0"/>
              <a:t>Early Learning and </a:t>
            </a:r>
            <a:r>
              <a:rPr lang="en-GB" sz="2000" dirty="0" smtClean="0"/>
              <a:t>Childcare;</a:t>
            </a:r>
          </a:p>
          <a:p>
            <a:pPr lvl="1" eaLnBrk="1" hangingPunct="1">
              <a:buFont typeface="Arial" panose="020B0604020202020204" pitchFamily="34" charset="0"/>
              <a:buChar char="•"/>
              <a:defRPr/>
            </a:pPr>
            <a:r>
              <a:rPr lang="en-GB" sz="2000" dirty="0"/>
              <a:t>the Local Community</a:t>
            </a:r>
            <a:r>
              <a:rPr lang="en-GB" sz="2000" dirty="0" smtClean="0"/>
              <a:t>;</a:t>
            </a:r>
          </a:p>
          <a:p>
            <a:pPr lvl="1" eaLnBrk="1" hangingPunct="1">
              <a:buFont typeface="Arial" panose="020B0604020202020204" pitchFamily="34" charset="0"/>
              <a:buChar char="•"/>
              <a:defRPr/>
            </a:pPr>
            <a:r>
              <a:rPr lang="en-GB" sz="2000" dirty="0" smtClean="0"/>
              <a:t>Environment for Learning;</a:t>
            </a:r>
          </a:p>
          <a:p>
            <a:pPr lvl="1" eaLnBrk="1" hangingPunct="1">
              <a:buFont typeface="Arial" panose="020B0604020202020204" pitchFamily="34" charset="0"/>
              <a:buChar char="•"/>
              <a:defRPr/>
            </a:pPr>
            <a:r>
              <a:rPr lang="en-GB" sz="2000" dirty="0"/>
              <a:t>Curriculum </a:t>
            </a:r>
            <a:r>
              <a:rPr lang="en-GB" sz="2000" dirty="0" smtClean="0"/>
              <a:t>and;</a:t>
            </a:r>
          </a:p>
          <a:p>
            <a:pPr lvl="1" eaLnBrk="1" hangingPunct="1">
              <a:buFont typeface="Arial" panose="020B0604020202020204" pitchFamily="34" charset="0"/>
              <a:buChar char="•"/>
              <a:defRPr/>
            </a:pPr>
            <a:r>
              <a:rPr lang="en-GB" sz="2000" dirty="0" smtClean="0"/>
              <a:t>Learning </a:t>
            </a:r>
            <a:r>
              <a:rPr lang="en-GB" sz="2000" dirty="0"/>
              <a:t>and Teaching</a:t>
            </a:r>
            <a:endParaRPr lang="en-GB" sz="2000" dirty="0" smtClean="0"/>
          </a:p>
          <a:p>
            <a:pPr lvl="1" eaLnBrk="1" hangingPunct="1">
              <a:buFont typeface="Arial" panose="020B0604020202020204" pitchFamily="34" charset="0"/>
              <a:buChar char="•"/>
              <a:defRPr/>
            </a:pPr>
            <a:endParaRPr lang="en-GB"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9512" y="548680"/>
            <a:ext cx="7604686" cy="850900"/>
          </a:xfrm>
        </p:spPr>
        <p:txBody>
          <a:bodyPr/>
          <a:lstStyle/>
          <a:p>
            <a:pPr eaLnBrk="1" hangingPunct="1"/>
            <a:r>
              <a:rPr lang="en-GB" altLang="en-US" sz="3200" dirty="0" smtClean="0"/>
              <a:t>Educational Benefits: Inclusion and Early Years</a:t>
            </a:r>
          </a:p>
        </p:txBody>
      </p:sp>
      <p:sp>
        <p:nvSpPr>
          <p:cNvPr id="12291" name="Content Placeholder 2"/>
          <p:cNvSpPr>
            <a:spLocks noGrp="1"/>
          </p:cNvSpPr>
          <p:nvPr>
            <p:ph idx="1"/>
          </p:nvPr>
        </p:nvSpPr>
        <p:spPr>
          <a:xfrm>
            <a:off x="179512" y="1844824"/>
            <a:ext cx="8856663" cy="5300662"/>
          </a:xfrm>
        </p:spPr>
        <p:txBody>
          <a:bodyPr/>
          <a:lstStyle/>
          <a:p>
            <a:pPr eaLnBrk="1" hangingPunct="1">
              <a:spcBef>
                <a:spcPts val="0"/>
              </a:spcBef>
              <a:spcAft>
                <a:spcPts val="200"/>
              </a:spcAft>
              <a:defRPr/>
            </a:pPr>
            <a:r>
              <a:rPr lang="en-GB" sz="1600" dirty="0" smtClean="0"/>
              <a:t>The </a:t>
            </a:r>
            <a:r>
              <a:rPr lang="en-GB" sz="1600" dirty="0"/>
              <a:t>provision for additional support needs will benefit pupils by meeting their social, emotional and behavioural needs. Thoughtfully designed spaces will better support children with additional support needs, keeping them with their peer group and supporting these children and families within their catchment and community. Where relevant, the school will promote opportunities for effective integrated working with other services and partner agencies to provide support to children and families</a:t>
            </a:r>
            <a:r>
              <a:rPr lang="en-GB" sz="1600" dirty="0" smtClean="0"/>
              <a:t>.</a:t>
            </a:r>
          </a:p>
          <a:p>
            <a:pPr eaLnBrk="1" hangingPunct="1">
              <a:spcBef>
                <a:spcPts val="0"/>
              </a:spcBef>
              <a:spcAft>
                <a:spcPts val="200"/>
              </a:spcAft>
              <a:defRPr/>
            </a:pPr>
            <a:endParaRPr lang="en-GB" sz="1600" dirty="0"/>
          </a:p>
          <a:p>
            <a:pPr eaLnBrk="1" hangingPunct="1">
              <a:spcBef>
                <a:spcPts val="0"/>
              </a:spcBef>
              <a:spcAft>
                <a:spcPts val="200"/>
              </a:spcAft>
              <a:defRPr/>
            </a:pPr>
            <a:r>
              <a:rPr lang="en-GB" sz="1600" dirty="0" smtClean="0"/>
              <a:t>Children within mainstream will benefit from the specialist staff sharing effective practice to support their learning and additional support needs. </a:t>
            </a:r>
          </a:p>
          <a:p>
            <a:pPr marL="0" indent="0" eaLnBrk="1" hangingPunct="1">
              <a:spcBef>
                <a:spcPts val="0"/>
              </a:spcBef>
              <a:spcAft>
                <a:spcPts val="200"/>
              </a:spcAft>
              <a:buNone/>
              <a:defRPr/>
            </a:pPr>
            <a:endParaRPr lang="en-GB" sz="1600" dirty="0" smtClean="0"/>
          </a:p>
          <a:p>
            <a:pPr lvl="0"/>
            <a:r>
              <a:rPr lang="en-GB" sz="1600" dirty="0"/>
              <a:t>The indoor playroom provision will provide an attractive, high quality learning environment that will offer a variety of contexts for learning with an indoor environment that will allow free flow play into the outdoors. </a:t>
            </a:r>
            <a:endParaRPr lang="en-GB" sz="1600" dirty="0" smtClean="0"/>
          </a:p>
          <a:p>
            <a:pPr marL="0" lvl="0" indent="0">
              <a:buNone/>
            </a:pPr>
            <a:endParaRPr lang="en-GB" sz="1600" dirty="0"/>
          </a:p>
          <a:p>
            <a:r>
              <a:rPr lang="en-GB" sz="1600" dirty="0"/>
              <a:t>The provision of nursery on the site will develop working across the early level of curriculum for excellence and support transitions into primary school with a seamless progression in learning from nursery to P1.</a:t>
            </a:r>
          </a:p>
          <a:p>
            <a:pPr eaLnBrk="1" hangingPunct="1">
              <a:spcBef>
                <a:spcPts val="0"/>
              </a:spcBef>
              <a:spcAft>
                <a:spcPts val="200"/>
              </a:spcAft>
              <a:defRPr/>
            </a:pPr>
            <a:endParaRPr lang="en-GB" sz="1800" dirty="0"/>
          </a:p>
          <a:p>
            <a:pPr eaLnBrk="1" hangingPunct="1">
              <a:spcBef>
                <a:spcPts val="0"/>
              </a:spcBef>
              <a:spcAft>
                <a:spcPts val="200"/>
              </a:spcAft>
              <a:defRPr/>
            </a:pPr>
            <a:endParaRPr lang="en-GB" sz="1800" dirty="0" smtClean="0"/>
          </a:p>
          <a:p>
            <a:pPr eaLnBrk="1" hangingPunct="1">
              <a:spcBef>
                <a:spcPts val="0"/>
              </a:spcBef>
              <a:spcAft>
                <a:spcPts val="200"/>
              </a:spcAft>
              <a:defRPr/>
            </a:pPr>
            <a:endParaRPr lang="en-GB" sz="1800" dirty="0" smtClean="0"/>
          </a:p>
          <a:p>
            <a:pPr eaLnBrk="1" hangingPunct="1">
              <a:spcBef>
                <a:spcPts val="0"/>
              </a:spcBef>
              <a:spcAft>
                <a:spcPts val="200"/>
              </a:spcAft>
              <a:defRPr/>
            </a:pPr>
            <a:endParaRPr lang="en-GB" sz="1800" dirty="0" smtClean="0"/>
          </a:p>
          <a:p>
            <a:pPr eaLnBrk="1" hangingPunct="1">
              <a:spcBef>
                <a:spcPts val="0"/>
              </a:spcBef>
              <a:spcAft>
                <a:spcPts val="200"/>
              </a:spcAft>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a:p>
            <a:pPr eaLnBrk="1" hangingPunct="1">
              <a:defRPr/>
            </a:pPr>
            <a:endParaRPr lang="en-GB" sz="1800" dirty="0"/>
          </a:p>
          <a:p>
            <a:pPr eaLnBrk="1" hangingPunct="1">
              <a:defRPr/>
            </a:pPr>
            <a:endParaRPr lang="en-GB"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4" y="260648"/>
            <a:ext cx="7344618" cy="850900"/>
          </a:xfrm>
        </p:spPr>
        <p:txBody>
          <a:bodyPr/>
          <a:lstStyle/>
          <a:p>
            <a:pPr eaLnBrk="1" hangingPunct="1"/>
            <a:r>
              <a:rPr lang="en-GB" altLang="en-US" sz="3200" dirty="0" smtClean="0"/>
              <a:t>Educational Benefits: Environment for Learning and the Local </a:t>
            </a:r>
            <a:r>
              <a:rPr lang="en-GB" altLang="en-US" sz="3200" dirty="0"/>
              <a:t>c</a:t>
            </a:r>
            <a:r>
              <a:rPr lang="en-GB" altLang="en-US" sz="3200" dirty="0" smtClean="0"/>
              <a:t>ommunity</a:t>
            </a:r>
          </a:p>
        </p:txBody>
      </p:sp>
      <p:sp>
        <p:nvSpPr>
          <p:cNvPr id="12291" name="Content Placeholder 2"/>
          <p:cNvSpPr>
            <a:spLocks noGrp="1"/>
          </p:cNvSpPr>
          <p:nvPr>
            <p:ph idx="1"/>
          </p:nvPr>
        </p:nvSpPr>
        <p:spPr>
          <a:xfrm>
            <a:off x="251520" y="1628800"/>
            <a:ext cx="8085137" cy="2952750"/>
          </a:xfrm>
        </p:spPr>
        <p:txBody>
          <a:bodyPr/>
          <a:lstStyle/>
          <a:p>
            <a:pPr eaLnBrk="1" hangingPunct="1">
              <a:spcBef>
                <a:spcPts val="1200"/>
              </a:spcBef>
              <a:defRPr/>
            </a:pPr>
            <a:r>
              <a:rPr lang="en-GB" sz="1600" dirty="0" smtClean="0"/>
              <a:t>The </a:t>
            </a:r>
            <a:r>
              <a:rPr lang="en-GB" sz="1600" dirty="0"/>
              <a:t>new primary school will be designed and built to accommodate 21st century learning. Experience in previous new primary school buildings has demonstrated that a new and flexible learning environment has inspired and motivated pupils and has a positive impact on the general health and wellbeing of learners. </a:t>
            </a:r>
          </a:p>
          <a:p>
            <a:pPr marL="0" indent="0" eaLnBrk="1" hangingPunct="1">
              <a:buNone/>
              <a:defRPr/>
            </a:pPr>
            <a:endParaRPr lang="en-GB" sz="1600" dirty="0"/>
          </a:p>
          <a:p>
            <a:pPr eaLnBrk="1" hangingPunct="1">
              <a:defRPr/>
            </a:pPr>
            <a:r>
              <a:rPr lang="en-GB" sz="1600" dirty="0" smtClean="0"/>
              <a:t>Carefully </a:t>
            </a:r>
            <a:r>
              <a:rPr lang="en-GB" sz="1600" dirty="0"/>
              <a:t>designed spaces for families and professionals to meet together will </a:t>
            </a:r>
            <a:r>
              <a:rPr lang="en-GB" sz="1600" dirty="0" smtClean="0"/>
              <a:t>enhance </a:t>
            </a:r>
            <a:r>
              <a:rPr lang="en-GB" sz="1600" dirty="0"/>
              <a:t>learning experiences for children and help children and families reach their full potential, welcoming and fully involving families in the life of the school. </a:t>
            </a:r>
            <a:endParaRPr lang="en-GB" sz="1600" dirty="0" smtClean="0"/>
          </a:p>
          <a:p>
            <a:pPr eaLnBrk="1" hangingPunct="1">
              <a:defRPr/>
            </a:pPr>
            <a:endParaRPr lang="en-GB" sz="1600" dirty="0"/>
          </a:p>
          <a:p>
            <a:pPr eaLnBrk="1" hangingPunct="1">
              <a:defRPr/>
            </a:pPr>
            <a:r>
              <a:rPr lang="en-GB" sz="1600" dirty="0" smtClean="0"/>
              <a:t>The </a:t>
            </a:r>
            <a:r>
              <a:rPr lang="en-GB" sz="1600" dirty="0"/>
              <a:t>accommodation will include purpose-designed facilities including sports and recreation facilities, dining areas, digital technology, dance studio and other learning resources. There will be a number of grass sports pitches and an All Weather Pitch. </a:t>
            </a:r>
            <a:endParaRPr lang="en-GB" sz="1600" dirty="0" smtClean="0"/>
          </a:p>
          <a:p>
            <a:pPr eaLnBrk="1" hangingPunct="1">
              <a:defRPr/>
            </a:pPr>
            <a:endParaRPr lang="en-GB" sz="1600" dirty="0"/>
          </a:p>
          <a:p>
            <a:pPr lvl="0"/>
            <a:r>
              <a:rPr lang="en-GB" sz="1600" dirty="0"/>
              <a:t>Children in the </a:t>
            </a:r>
            <a:r>
              <a:rPr lang="en-GB" sz="1600" dirty="0" err="1"/>
              <a:t>Cockpen</a:t>
            </a:r>
            <a:r>
              <a:rPr lang="en-GB" sz="1600" dirty="0"/>
              <a:t> area of </a:t>
            </a:r>
            <a:r>
              <a:rPr lang="en-GB" sz="1600" dirty="0" err="1"/>
              <a:t>Newtongrange</a:t>
            </a:r>
            <a:r>
              <a:rPr lang="en-GB" sz="1600" dirty="0"/>
              <a:t> will have the opportunity to attend primary school with children in their settlement and have more involvement in the learning community where they live. </a:t>
            </a:r>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a:p>
            <a:pPr eaLnBrk="1" hangingPunct="1">
              <a:defRPr/>
            </a:pPr>
            <a:endParaRPr lang="en-GB" sz="1000" dirty="0"/>
          </a:p>
          <a:p>
            <a:pPr eaLnBrk="1" hangingPunct="1">
              <a:defRPr/>
            </a:pPr>
            <a:endParaRPr lang="en-GB" sz="1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lstStyle/>
          <a:p>
            <a:r>
              <a:rPr lang="en-GB" sz="3200" dirty="0" smtClean="0"/>
              <a:t>Educational Benefits: Curriculum and Learning and Teaching</a:t>
            </a:r>
            <a:endParaRPr lang="en-GB" sz="3200" dirty="0"/>
          </a:p>
        </p:txBody>
      </p:sp>
      <p:sp>
        <p:nvSpPr>
          <p:cNvPr id="3" name="Content Placeholder 2"/>
          <p:cNvSpPr>
            <a:spLocks noGrp="1"/>
          </p:cNvSpPr>
          <p:nvPr>
            <p:ph idx="1"/>
          </p:nvPr>
        </p:nvSpPr>
        <p:spPr>
          <a:xfrm>
            <a:off x="433590" y="1844824"/>
            <a:ext cx="8229600" cy="4525963"/>
          </a:xfrm>
        </p:spPr>
        <p:txBody>
          <a:bodyPr/>
          <a:lstStyle/>
          <a:p>
            <a:pPr lvl="0" eaLnBrk="1" hangingPunct="1">
              <a:defRPr/>
            </a:pPr>
            <a:r>
              <a:rPr lang="en-GB" sz="1800" dirty="0">
                <a:solidFill>
                  <a:prstClr val="black"/>
                </a:solidFill>
              </a:rPr>
              <a:t>The shared flexible learning and teaching spaces in the new school will enable staff to work together in a collaborative manner and provide more opportunities for co-operative working between pupils</a:t>
            </a:r>
            <a:r>
              <a:rPr lang="en-GB" sz="1800" dirty="0" smtClean="0">
                <a:solidFill>
                  <a:prstClr val="black"/>
                </a:solidFill>
              </a:rPr>
              <a:t>.</a:t>
            </a:r>
          </a:p>
          <a:p>
            <a:pPr lvl="0" eaLnBrk="1" hangingPunct="1">
              <a:defRPr/>
            </a:pPr>
            <a:endParaRPr lang="en-GB" sz="1800" dirty="0">
              <a:solidFill>
                <a:prstClr val="black"/>
              </a:solidFill>
            </a:endParaRPr>
          </a:p>
          <a:p>
            <a:r>
              <a:rPr lang="en-GB" sz="1800" dirty="0" smtClean="0"/>
              <a:t>Learning </a:t>
            </a:r>
            <a:r>
              <a:rPr lang="en-GB" sz="1800" dirty="0"/>
              <a:t>and teaching approaches will include the use of modern, digital approaches to enhance learning experiences</a:t>
            </a:r>
            <a:r>
              <a:rPr lang="en-GB" sz="1800" dirty="0" smtClean="0"/>
              <a:t>.</a:t>
            </a:r>
          </a:p>
          <a:p>
            <a:endParaRPr lang="en-GB" sz="1800" dirty="0"/>
          </a:p>
          <a:p>
            <a:pPr lvl="0"/>
            <a:r>
              <a:rPr lang="en-GB" sz="1800" dirty="0" smtClean="0"/>
              <a:t>The </a:t>
            </a:r>
            <a:r>
              <a:rPr lang="en-GB" sz="1800" dirty="0"/>
              <a:t>new school will promote skills for learning, life and work and deliver positive outcomes for children in a modern well equipped environment</a:t>
            </a:r>
          </a:p>
          <a:p>
            <a:endParaRPr lang="en-GB" sz="1800" dirty="0"/>
          </a:p>
          <a:p>
            <a:pPr lvl="0"/>
            <a:r>
              <a:rPr lang="en-GB" sz="1800" dirty="0"/>
              <a:t>The new primary school will provide an opportunity for the curriculum to be designed for and with learners, parents and the community which is relevant and takes into account the context of the community.</a:t>
            </a:r>
          </a:p>
          <a:p>
            <a:endParaRPr lang="en-GB" dirty="0"/>
          </a:p>
        </p:txBody>
      </p:sp>
    </p:spTree>
    <p:extLst>
      <p:ext uri="{BB962C8B-B14F-4D97-AF65-F5344CB8AC3E}">
        <p14:creationId xmlns:p14="http://schemas.microsoft.com/office/powerpoint/2010/main" val="164879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260648"/>
            <a:ext cx="7777163" cy="1143000"/>
          </a:xfrm>
        </p:spPr>
        <p:txBody>
          <a:bodyPr/>
          <a:lstStyle/>
          <a:p>
            <a:pPr eaLnBrk="1" hangingPunct="1"/>
            <a:r>
              <a:rPr lang="en-GB" altLang="en-US" dirty="0" smtClean="0"/>
              <a:t>Staff </a:t>
            </a:r>
            <a:endParaRPr lang="en-GB" altLang="en-US" sz="800" dirty="0">
              <a:latin typeface="Arial" panose="020B0604020202020204" pitchFamily="34" charset="0"/>
              <a:ea typeface="Times New Roman" panose="02020603050405020304" pitchFamily="18" charset="0"/>
              <a:cs typeface="+mn-cs"/>
            </a:endParaRPr>
          </a:p>
        </p:txBody>
      </p:sp>
      <p:sp>
        <p:nvSpPr>
          <p:cNvPr id="50179" name="Content Placeholder 2"/>
          <p:cNvSpPr>
            <a:spLocks noGrp="1"/>
          </p:cNvSpPr>
          <p:nvPr>
            <p:ph idx="1"/>
          </p:nvPr>
        </p:nvSpPr>
        <p:spPr>
          <a:xfrm>
            <a:off x="-252536" y="1700808"/>
            <a:ext cx="8712200" cy="4392612"/>
          </a:xfrm>
        </p:spPr>
        <p:txBody>
          <a:bodyPr/>
          <a:lstStyle/>
          <a:p>
            <a:pPr lvl="1" eaLnBrk="1" hangingPunct="1">
              <a:buFont typeface="Arial" panose="020B0604020202020204" pitchFamily="34" charset="0"/>
              <a:buChar char="•"/>
            </a:pPr>
            <a:r>
              <a:rPr lang="en-GB" altLang="en-US" sz="1600" dirty="0" smtClean="0"/>
              <a:t>A </a:t>
            </a:r>
            <a:r>
              <a:rPr lang="en-GB" altLang="en-US" sz="1600" dirty="0"/>
              <a:t>Head Teacher has already been appointed to lead on the establishment and development of the school and its learning community, in partnership with parents/carers, pupils and key partners. </a:t>
            </a:r>
            <a:endParaRPr lang="en-GB" altLang="en-US" sz="1600" dirty="0" smtClean="0"/>
          </a:p>
          <a:p>
            <a:pPr lvl="1" eaLnBrk="1" hangingPunct="1">
              <a:buFont typeface="Arial" panose="020B0604020202020204" pitchFamily="34" charset="0"/>
              <a:buChar char="•"/>
            </a:pPr>
            <a:endParaRPr lang="en-GB" altLang="en-US" sz="1600" dirty="0"/>
          </a:p>
          <a:p>
            <a:pPr lvl="1" eaLnBrk="1" hangingPunct="1">
              <a:buFont typeface="Arial" panose="020B0604020202020204" pitchFamily="34" charset="0"/>
              <a:buChar char="•"/>
            </a:pPr>
            <a:r>
              <a:rPr lang="en-GB" sz="1600" dirty="0" smtClean="0"/>
              <a:t>It </a:t>
            </a:r>
            <a:r>
              <a:rPr lang="en-GB" sz="1600" dirty="0"/>
              <a:t>is acknowledged that should the proposal be approved and implemented, </a:t>
            </a:r>
            <a:r>
              <a:rPr lang="en-GB" sz="1600" dirty="0" smtClean="0"/>
              <a:t>forward </a:t>
            </a:r>
            <a:r>
              <a:rPr lang="en-GB" sz="1600" dirty="0"/>
              <a:t>planning will be required from the Education Service as a matter of good </a:t>
            </a:r>
            <a:r>
              <a:rPr lang="en-GB" sz="1600" dirty="0" smtClean="0"/>
              <a:t>management </a:t>
            </a:r>
            <a:r>
              <a:rPr lang="en-GB" sz="1600" dirty="0"/>
              <a:t>practice in ensuring the required staffing is in place. Staffing </a:t>
            </a:r>
            <a:r>
              <a:rPr lang="en-GB" sz="1600" dirty="0" smtClean="0"/>
              <a:t>arrangements </a:t>
            </a:r>
            <a:r>
              <a:rPr lang="en-GB" sz="1600" dirty="0"/>
              <a:t>for the new primary school and ELC setting will be consistent with </a:t>
            </a:r>
            <a:r>
              <a:rPr lang="en-GB" sz="1600" dirty="0" smtClean="0"/>
              <a:t>Midlothian </a:t>
            </a:r>
            <a:r>
              <a:rPr lang="en-GB" sz="1600" dirty="0"/>
              <a:t>Council’s recruitment policies and other local arrangements.</a:t>
            </a:r>
          </a:p>
          <a:p>
            <a:pPr lvl="1" eaLnBrk="1" hangingPunct="1">
              <a:buFont typeface="Arial" panose="020B0604020202020204" pitchFamily="34" charset="0"/>
              <a:buChar char="•"/>
            </a:pPr>
            <a:endParaRPr lang="en-GB" altLang="en-US" sz="1600" dirty="0" smtClean="0"/>
          </a:p>
          <a:p>
            <a:pPr lvl="1" eaLnBrk="1" hangingPunct="1">
              <a:buFont typeface="Arial" panose="020B0604020202020204" pitchFamily="34" charset="0"/>
              <a:buChar char="•"/>
            </a:pPr>
            <a:r>
              <a:rPr lang="en-GB" sz="1600" dirty="0"/>
              <a:t>The proposed increase in specialist staff supporting the provision working closely within a mainstream building would be advantageous and provide more effective support to the career-long aspirations of staff. In particular, mainstream staff will benefit from the expertise of specialist staff in upskilling in inclusive pedagogy. </a:t>
            </a:r>
            <a:endParaRPr lang="en-GB" sz="1600" dirty="0" smtClean="0"/>
          </a:p>
          <a:p>
            <a:pPr marL="457200" lvl="1" indent="0" eaLnBrk="1" hangingPunct="1">
              <a:buNone/>
            </a:pPr>
            <a:endParaRPr lang="en-GB" sz="1600" dirty="0" smtClean="0"/>
          </a:p>
          <a:p>
            <a:pPr lvl="1" eaLnBrk="1" hangingPunct="1">
              <a:buFont typeface="Arial" panose="020B0604020202020204" pitchFamily="34" charset="0"/>
              <a:buChar char="•"/>
            </a:pPr>
            <a:r>
              <a:rPr lang="en-GB" sz="1600" dirty="0"/>
              <a:t>The new primary school will join the </a:t>
            </a:r>
            <a:r>
              <a:rPr lang="en-GB" sz="1600" dirty="0" err="1"/>
              <a:t>Newbattle</a:t>
            </a:r>
            <a:r>
              <a:rPr lang="en-GB" sz="1600" dirty="0"/>
              <a:t> HS associated school group and staff will benefit from the strong culture of collaboration and joint planning within this associated school group.</a:t>
            </a:r>
          </a:p>
          <a:p>
            <a:pPr marL="914400" lvl="2" indent="0" eaLnBrk="1" hangingPunct="1">
              <a:buNone/>
            </a:pPr>
            <a:endParaRPr lang="en-GB" altLang="en-US" sz="2000" dirty="0" smtClean="0"/>
          </a:p>
          <a:p>
            <a:pPr lvl="2" eaLnBrk="1" hangingPunct="1"/>
            <a:endParaRPr lang="en-GB" altLang="en-US" sz="2000" dirty="0"/>
          </a:p>
          <a:p>
            <a:pPr marL="457200" lvl="1" indent="0" eaLnBrk="1" hangingPunct="1">
              <a:buFont typeface="Arial" panose="020B0604020202020204" pitchFamily="34" charset="0"/>
              <a:buNone/>
            </a:pPr>
            <a:endParaRPr lang="en-GB" altLang="en-US" sz="2000" dirty="0" smtClean="0"/>
          </a:p>
          <a:p>
            <a:pPr marL="457200" lvl="1" indent="0" eaLnBrk="1" hangingPunct="1">
              <a:buFont typeface="Arial" panose="020B0604020202020204" pitchFamily="34" charset="0"/>
              <a:buNone/>
            </a:pPr>
            <a:endParaRPr lang="en-GB" alt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7544" y="188640"/>
            <a:ext cx="8061325" cy="1143000"/>
          </a:xfrm>
        </p:spPr>
        <p:txBody>
          <a:bodyPr/>
          <a:lstStyle/>
          <a:p>
            <a:pPr eaLnBrk="1" hangingPunct="1"/>
            <a:r>
              <a:rPr lang="en-GB" altLang="en-US" sz="4300" dirty="0" smtClean="0"/>
              <a:t>Transition </a:t>
            </a:r>
            <a:r>
              <a:rPr lang="en-GB" altLang="en-US" dirty="0" smtClean="0"/>
              <a:t>Arrangements</a:t>
            </a:r>
          </a:p>
        </p:txBody>
      </p:sp>
      <p:sp>
        <p:nvSpPr>
          <p:cNvPr id="59395" name="Content Placeholder 2"/>
          <p:cNvSpPr>
            <a:spLocks noGrp="1"/>
          </p:cNvSpPr>
          <p:nvPr>
            <p:ph idx="1"/>
          </p:nvPr>
        </p:nvSpPr>
        <p:spPr>
          <a:xfrm>
            <a:off x="592138" y="1777454"/>
            <a:ext cx="8093075" cy="5113338"/>
          </a:xfrm>
        </p:spPr>
        <p:txBody>
          <a:bodyPr/>
          <a:lstStyle/>
          <a:p>
            <a:pPr lvl="0"/>
            <a:r>
              <a:rPr lang="en-GB" sz="1600" dirty="0"/>
              <a:t>Subject to the decision of Midlothian Council, children living in the proposed </a:t>
            </a:r>
            <a:r>
              <a:rPr lang="en-GB" sz="1600" dirty="0" err="1"/>
              <a:t>Easthouses</a:t>
            </a:r>
            <a:r>
              <a:rPr lang="en-GB" sz="1600" dirty="0"/>
              <a:t> Primary catchment area would be eligible to enrol for P1 at the school from November 2023, with the view to attending the school from it’s opening in August 2024 or as soon as possible thereafter. </a:t>
            </a:r>
            <a:endParaRPr lang="en-GB" sz="1600" dirty="0" smtClean="0"/>
          </a:p>
          <a:p>
            <a:pPr lvl="0"/>
            <a:endParaRPr lang="en-GB" sz="1600" dirty="0"/>
          </a:p>
          <a:p>
            <a:pPr eaLnBrk="1" hangingPunct="1"/>
            <a:r>
              <a:rPr lang="en-GB" altLang="en-US" sz="1600" dirty="0" smtClean="0"/>
              <a:t>Children </a:t>
            </a:r>
            <a:r>
              <a:rPr lang="en-GB" altLang="en-US" sz="1600" dirty="0"/>
              <a:t>who move into the catchment area from stages P2-7 would be eligible to attend the new school on it’s opening in August 2024 or as soon as possible thereafter. </a:t>
            </a:r>
          </a:p>
          <a:p>
            <a:pPr eaLnBrk="1" hangingPunct="1"/>
            <a:endParaRPr lang="en-GB" altLang="en-US" sz="1600" dirty="0"/>
          </a:p>
          <a:p>
            <a:pPr eaLnBrk="1" hangingPunct="1"/>
            <a:r>
              <a:rPr lang="en-GB" altLang="en-US" sz="1600" dirty="0" smtClean="0"/>
              <a:t>Children </a:t>
            </a:r>
            <a:r>
              <a:rPr lang="en-GB" altLang="en-US" sz="1600" dirty="0"/>
              <a:t>currently attending their current catchment school would have the option to transfer to the new school if they chose, however they would also have the option to remain at the school they are currently attending.  </a:t>
            </a:r>
          </a:p>
          <a:p>
            <a:pPr eaLnBrk="1" hangingPunct="1"/>
            <a:endParaRPr lang="en-GB" altLang="en-US" sz="1600" dirty="0"/>
          </a:p>
          <a:p>
            <a:pPr eaLnBrk="1" hangingPunct="1"/>
            <a:r>
              <a:rPr lang="en-GB" altLang="en-US" sz="1600" dirty="0" smtClean="0"/>
              <a:t>Children </a:t>
            </a:r>
            <a:r>
              <a:rPr lang="en-GB" altLang="en-US" sz="1600" dirty="0"/>
              <a:t>living in the proposed new catchment area attending another school of their parents’ choice will have the option to transfer to the new primary school when it opens, or remain at the school currently attended. </a:t>
            </a:r>
          </a:p>
          <a:p>
            <a:pPr eaLnBrk="1" hangingPunct="1"/>
            <a:endParaRPr lang="en-GB" altLang="en-US" sz="1600" dirty="0"/>
          </a:p>
          <a:p>
            <a:pPr eaLnBrk="1" hangingPunct="1"/>
            <a:r>
              <a:rPr lang="en-GB" altLang="en-US" sz="1600" dirty="0" smtClean="0"/>
              <a:t>No </a:t>
            </a:r>
            <a:r>
              <a:rPr lang="en-GB" altLang="en-US" sz="1600" dirty="0"/>
              <a:t>pupils will be required to move school if that is not their parents’ wish.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Transition Arrangements</a:t>
            </a:r>
            <a:endParaRPr lang="en-GB" dirty="0"/>
          </a:p>
        </p:txBody>
      </p:sp>
      <p:sp>
        <p:nvSpPr>
          <p:cNvPr id="3" name="Content Placeholder 2"/>
          <p:cNvSpPr>
            <a:spLocks noGrp="1"/>
          </p:cNvSpPr>
          <p:nvPr>
            <p:ph idx="1"/>
          </p:nvPr>
        </p:nvSpPr>
        <p:spPr>
          <a:xfrm>
            <a:off x="457200" y="1844824"/>
            <a:ext cx="8229600" cy="4525963"/>
          </a:xfrm>
        </p:spPr>
        <p:txBody>
          <a:bodyPr/>
          <a:lstStyle/>
          <a:p>
            <a:r>
              <a:rPr lang="en-GB" sz="1600" dirty="0" smtClean="0"/>
              <a:t>Those </a:t>
            </a:r>
            <a:r>
              <a:rPr lang="en-GB" sz="1600" dirty="0"/>
              <a:t>children who are currently in the area of </a:t>
            </a:r>
            <a:r>
              <a:rPr lang="en-GB" sz="1600" dirty="0" err="1"/>
              <a:t>Cockpen</a:t>
            </a:r>
            <a:r>
              <a:rPr lang="en-GB" sz="1600" dirty="0"/>
              <a:t> and attend </a:t>
            </a:r>
            <a:r>
              <a:rPr lang="en-GB" sz="1600" dirty="0" err="1"/>
              <a:t>Bonnyrigg</a:t>
            </a:r>
            <a:r>
              <a:rPr lang="en-GB" sz="1600" dirty="0"/>
              <a:t> Primary School would be eligible to attend </a:t>
            </a:r>
            <a:r>
              <a:rPr lang="en-GB" sz="1600" dirty="0" err="1"/>
              <a:t>Newtongrange</a:t>
            </a:r>
            <a:r>
              <a:rPr lang="en-GB" sz="1600" dirty="0"/>
              <a:t> Primary School from August 2023. Any child living in this area who currently attends </a:t>
            </a:r>
            <a:r>
              <a:rPr lang="en-GB" sz="1600" dirty="0" err="1"/>
              <a:t>Bonnyrigg</a:t>
            </a:r>
            <a:r>
              <a:rPr lang="en-GB" sz="1600" dirty="0"/>
              <a:t> PS or </a:t>
            </a:r>
            <a:r>
              <a:rPr lang="en-GB" sz="1600" dirty="0" err="1"/>
              <a:t>Lasswade</a:t>
            </a:r>
            <a:r>
              <a:rPr lang="en-GB" sz="1600" dirty="0"/>
              <a:t> HS will be able to remain at those schools. </a:t>
            </a:r>
          </a:p>
          <a:p>
            <a:endParaRPr lang="en-GB" sz="1600" dirty="0"/>
          </a:p>
          <a:p>
            <a:r>
              <a:rPr lang="en-GB" sz="1600" dirty="0" smtClean="0"/>
              <a:t>Pupils </a:t>
            </a:r>
            <a:r>
              <a:rPr lang="en-GB" sz="1600" dirty="0"/>
              <a:t>who are currently attending their current catchment school and are due to attend secondary school within 3 years of the catchment changes will be allowed to attend either their previous or new catchment secondary school. </a:t>
            </a:r>
          </a:p>
          <a:p>
            <a:endParaRPr lang="en-GB" sz="1600" dirty="0"/>
          </a:p>
          <a:p>
            <a:r>
              <a:rPr lang="en-GB" sz="1600" dirty="0" smtClean="0"/>
              <a:t>Pupils </a:t>
            </a:r>
            <a:r>
              <a:rPr lang="en-GB" sz="1600" dirty="0"/>
              <a:t>whose secondary catchment area will change as a result of these proposals and who have a sibling that will attend their previous catchment secondary within three years of the catchment changes will have the option to attend either their new or previous school. </a:t>
            </a:r>
          </a:p>
          <a:p>
            <a:endParaRPr lang="en-GB" sz="1600" dirty="0"/>
          </a:p>
          <a:p>
            <a:r>
              <a:rPr lang="en-GB" sz="1600" dirty="0" smtClean="0"/>
              <a:t>It </a:t>
            </a:r>
            <a:r>
              <a:rPr lang="en-GB" sz="1600" dirty="0"/>
              <a:t>is proposed that there will be no change to the current process for referrals and the allocation of specialist primary support spaces.</a:t>
            </a:r>
          </a:p>
          <a:p>
            <a:endParaRPr lang="en-GB" sz="1800" dirty="0"/>
          </a:p>
        </p:txBody>
      </p:sp>
    </p:spTree>
    <p:extLst>
      <p:ext uri="{BB962C8B-B14F-4D97-AF65-F5344CB8AC3E}">
        <p14:creationId xmlns:p14="http://schemas.microsoft.com/office/powerpoint/2010/main" val="1503023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smtClean="0"/>
              <a:t>Easthouses</a:t>
            </a:r>
            <a:r>
              <a:rPr lang="en-GB" sz="3200" dirty="0" smtClean="0"/>
              <a:t> Primary School Transition</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1503249585"/>
              </p:ext>
            </p:extLst>
          </p:nvPr>
        </p:nvGraphicFramePr>
        <p:xfrm>
          <a:off x="827584" y="1772816"/>
          <a:ext cx="5523943" cy="2476500"/>
        </p:xfrm>
        <a:graphic>
          <a:graphicData uri="http://schemas.openxmlformats.org/drawingml/2006/table">
            <a:tbl>
              <a:tblPr/>
              <a:tblGrid>
                <a:gridCol w="792088">
                  <a:extLst>
                    <a:ext uri="{9D8B030D-6E8A-4147-A177-3AD203B41FA5}">
                      <a16:colId xmlns:a16="http://schemas.microsoft.com/office/drawing/2014/main" val="4183811482"/>
                    </a:ext>
                  </a:extLst>
                </a:gridCol>
                <a:gridCol w="533400">
                  <a:extLst>
                    <a:ext uri="{9D8B030D-6E8A-4147-A177-3AD203B41FA5}">
                      <a16:colId xmlns:a16="http://schemas.microsoft.com/office/drawing/2014/main" val="3951215535"/>
                    </a:ext>
                  </a:extLst>
                </a:gridCol>
                <a:gridCol w="1353655">
                  <a:extLst>
                    <a:ext uri="{9D8B030D-6E8A-4147-A177-3AD203B41FA5}">
                      <a16:colId xmlns:a16="http://schemas.microsoft.com/office/drawing/2014/main" val="907369316"/>
                    </a:ext>
                  </a:extLst>
                </a:gridCol>
                <a:gridCol w="1306513">
                  <a:extLst>
                    <a:ext uri="{9D8B030D-6E8A-4147-A177-3AD203B41FA5}">
                      <a16:colId xmlns:a16="http://schemas.microsoft.com/office/drawing/2014/main" val="2317898198"/>
                    </a:ext>
                  </a:extLst>
                </a:gridCol>
                <a:gridCol w="1004887">
                  <a:extLst>
                    <a:ext uri="{9D8B030D-6E8A-4147-A177-3AD203B41FA5}">
                      <a16:colId xmlns:a16="http://schemas.microsoft.com/office/drawing/2014/main" val="3285384114"/>
                    </a:ext>
                  </a:extLst>
                </a:gridCol>
                <a:gridCol w="533400">
                  <a:extLst>
                    <a:ext uri="{9D8B030D-6E8A-4147-A177-3AD203B41FA5}">
                      <a16:colId xmlns:a16="http://schemas.microsoft.com/office/drawing/2014/main" val="1188314982"/>
                    </a:ext>
                  </a:extLst>
                </a:gridCol>
              </a:tblGrid>
              <a:tr h="381000">
                <a:tc>
                  <a:txBody>
                    <a:bodyPr/>
                    <a:lstStyle/>
                    <a:p>
                      <a:pPr algn="ctr" fontAlgn="b"/>
                      <a:r>
                        <a:rPr lang="en-GB" sz="1100" b="1" i="0" u="none" strike="noStrike" dirty="0">
                          <a:effectLst/>
                          <a:latin typeface="Calibri" panose="020F0502020204030204" pitchFamily="34" charset="0"/>
                        </a:rPr>
                        <a:t>Current Year Group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985616"/>
                  </a:ext>
                </a:extLst>
              </a:tr>
              <a:tr h="190500">
                <a:tc>
                  <a:txBody>
                    <a:bodyPr/>
                    <a:lstStyle/>
                    <a:p>
                      <a:pPr algn="ctr" fontAlgn="b"/>
                      <a:r>
                        <a:rPr lang="en-GB" sz="1100" b="0" i="1" u="none" strike="noStrike" dirty="0">
                          <a:effectLst/>
                          <a:latin typeface="Calibri" panose="020F0502020204030204" pitchFamily="34" charset="0"/>
                        </a:rPr>
                        <a:t>2022/23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dirty="0">
                          <a:effectLst/>
                          <a:latin typeface="Calibri" panose="020F0502020204030204" pitchFamily="34" charset="0"/>
                        </a:rPr>
                        <a:t>2023/24</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dirty="0">
                          <a:solidFill>
                            <a:schemeClr val="tx1"/>
                          </a:solidFill>
                          <a:effectLst/>
                          <a:latin typeface="Calibri" panose="020F0502020204030204" pitchFamily="34" charset="0"/>
                        </a:rPr>
                        <a:t>2024/25</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a:effectLst/>
                          <a:latin typeface="Calibri" panose="020F0502020204030204" pitchFamily="34" charset="0"/>
                        </a:rPr>
                        <a:t>2025/26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a:effectLst/>
                          <a:latin typeface="Calibri" panose="020F0502020204030204" pitchFamily="34" charset="0"/>
                        </a:rPr>
                        <a:t>2026/27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a:effectLst/>
                          <a:latin typeface="Calibri" panose="020F0502020204030204" pitchFamily="34" charset="0"/>
                        </a:rPr>
                        <a:t>2027/28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94446"/>
                  </a:ext>
                </a:extLst>
              </a:tr>
              <a:tr h="190500">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Calibri" panose="020F0502020204030204" pitchFamily="34" charset="0"/>
                        </a:rPr>
                        <a:t>2 </a:t>
                      </a:r>
                      <a:r>
                        <a:rPr lang="en-GB" sz="1100" b="0" i="0" u="none" strike="noStrike" dirty="0">
                          <a:solidFill>
                            <a:schemeClr val="tx1"/>
                          </a:solidFill>
                          <a:effectLst/>
                          <a:latin typeface="Calibri" panose="020F0502020204030204" pitchFamily="34" charset="0"/>
                        </a:rPr>
                        <a:t>years old</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121457"/>
                  </a:ext>
                </a:extLst>
              </a:tr>
              <a:tr h="190500">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Calibri" panose="020F0502020204030204" pitchFamily="34" charset="0"/>
                        </a:rPr>
                        <a:t>ELC</a:t>
                      </a:r>
                      <a:r>
                        <a:rPr lang="en-GB" sz="1100" b="0" i="0" u="none" strike="noStrike" dirty="0">
                          <a:solidFill>
                            <a:schemeClr val="tx1"/>
                          </a:solidFill>
                          <a:effectLst/>
                          <a:latin typeface="Calibri" panose="020F0502020204030204" pitchFamily="34" charset="0"/>
                        </a:rPr>
                        <a:t>*(</a:t>
                      </a:r>
                      <a:r>
                        <a:rPr lang="en-GB" sz="1100" b="0" i="0" u="none" strike="noStrike" dirty="0" smtClean="0">
                          <a:solidFill>
                            <a:schemeClr val="tx1"/>
                          </a:solidFill>
                          <a:effectLst/>
                          <a:latin typeface="Calibri" panose="020F0502020204030204" pitchFamily="34" charset="0"/>
                        </a:rPr>
                        <a:t>Ante </a:t>
                      </a:r>
                      <a:r>
                        <a:rPr lang="en-GB" sz="1100" b="0" i="0" u="none" strike="noStrike" dirty="0">
                          <a:solidFill>
                            <a:schemeClr val="tx1"/>
                          </a:solidFill>
                          <a:effectLst/>
                          <a:latin typeface="Calibri" panose="020F0502020204030204" pitchFamily="34" charset="0"/>
                        </a:rPr>
                        <a:t>Pre-school)</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ELC*(</a:t>
                      </a:r>
                      <a:r>
                        <a:rPr lang="en-GB" sz="1100" b="0" i="0" u="none" strike="noStrike" dirty="0" smtClean="0">
                          <a:effectLst/>
                          <a:latin typeface="Calibri" panose="020F0502020204030204" pitchFamily="34" charset="0"/>
                        </a:rPr>
                        <a:t>Ante </a:t>
                      </a:r>
                      <a:r>
                        <a:rPr lang="en-GB" sz="1100" b="0" i="0" u="none" strike="noStrike" dirty="0">
                          <a:effectLst/>
                          <a:latin typeface="Calibri" panose="020F0502020204030204" pitchFamily="34" charset="0"/>
                        </a:rPr>
                        <a:t>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914890"/>
                  </a:ext>
                </a:extLst>
              </a:tr>
              <a:tr h="190500">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Calibri" panose="020F0502020204030204" pitchFamily="34" charset="0"/>
                        </a:rPr>
                        <a:t>ELC</a:t>
                      </a:r>
                      <a:r>
                        <a:rPr lang="en-GB" sz="1100" b="0" i="0" u="none" strike="noStrike" dirty="0">
                          <a:solidFill>
                            <a:schemeClr val="tx1"/>
                          </a:solidFill>
                          <a:effectLst/>
                          <a:latin typeface="Calibri" panose="020F0502020204030204" pitchFamily="34" charset="0"/>
                        </a:rPr>
                        <a:t>*(Pre-school)</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ELC*(Pre-school)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ELC*(Pre-school)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318553"/>
                  </a:ext>
                </a:extLst>
              </a:tr>
              <a:tr h="190500">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solidFill>
                            <a:schemeClr val="tx1"/>
                          </a:solidFill>
                          <a:effectLst/>
                          <a:latin typeface="Calibri" panose="020F0502020204030204" pitchFamily="34" charset="0"/>
                        </a:rPr>
                        <a:t>P1</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18792372"/>
                  </a:ext>
                </a:extLst>
              </a:tr>
              <a:tr h="190500">
                <a:tc>
                  <a:txBody>
                    <a:bodyPr/>
                    <a:lstStyle/>
                    <a:p>
                      <a:pPr algn="ctr" fontAlgn="b"/>
                      <a:r>
                        <a:rPr lang="en-GB" sz="1100" b="0" i="0" u="none" strike="noStrike" dirty="0">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solidFill>
                            <a:schemeClr val="tx1"/>
                          </a:solidFill>
                          <a:effectLst/>
                          <a:latin typeface="Calibri" panose="020F0502020204030204" pitchFamily="34" charset="0"/>
                        </a:rPr>
                        <a:t>P2</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611221645"/>
                  </a:ext>
                </a:extLst>
              </a:tr>
              <a:tr h="190500">
                <a:tc>
                  <a:txBody>
                    <a:bodyPr/>
                    <a:lstStyle/>
                    <a:p>
                      <a:pPr algn="ctr" fontAlgn="b"/>
                      <a:r>
                        <a:rPr lang="en-GB" sz="1100" b="0" i="0" u="none" strike="noStrike" dirty="0">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solidFill>
                            <a:schemeClr val="tx1"/>
                          </a:solidFill>
                          <a:effectLst/>
                          <a:latin typeface="Calibri" panose="020F0502020204030204" pitchFamily="34" charset="0"/>
                        </a:rPr>
                        <a:t>P3</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551008467"/>
                  </a:ext>
                </a:extLst>
              </a:tr>
              <a:tr h="190500">
                <a:tc>
                  <a:txBody>
                    <a:bodyPr/>
                    <a:lstStyle/>
                    <a:p>
                      <a:pPr algn="ctr" fontAlgn="b"/>
                      <a:r>
                        <a:rPr lang="en-GB" sz="1100" b="0" i="0" u="none" strike="noStrike" dirty="0">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solidFill>
                            <a:schemeClr val="tx1"/>
                          </a:solidFill>
                          <a:effectLst/>
                          <a:latin typeface="Calibri" panose="020F0502020204030204" pitchFamily="34" charset="0"/>
                        </a:rPr>
                        <a:t>P4</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696282529"/>
                  </a:ext>
                </a:extLst>
              </a:tr>
              <a:tr h="190500">
                <a:tc>
                  <a:txBody>
                    <a:bodyPr/>
                    <a:lstStyle/>
                    <a:p>
                      <a:pPr algn="ctr" fontAlgn="b"/>
                      <a:r>
                        <a:rPr lang="en-GB" sz="1100" b="0" i="0" u="none" strike="noStrike" dirty="0">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solidFill>
                            <a:schemeClr val="tx1"/>
                          </a:solidFill>
                          <a:effectLst/>
                          <a:latin typeface="Calibri" panose="020F0502020204030204" pitchFamily="34" charset="0"/>
                        </a:rPr>
                        <a:t>P5</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351255785"/>
                  </a:ext>
                </a:extLst>
              </a:tr>
              <a:tr h="190500">
                <a:tc>
                  <a:txBody>
                    <a:bodyPr/>
                    <a:lstStyle/>
                    <a:p>
                      <a:pPr algn="ctr" fontAlgn="b"/>
                      <a:r>
                        <a:rPr lang="en-GB" sz="1100" b="0" i="0" u="none" strike="noStrike" dirty="0">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GB" sz="1100" b="0" i="0" u="none" strike="noStrike">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solidFill>
                            <a:schemeClr val="tx1"/>
                          </a:solidFill>
                          <a:effectLst/>
                          <a:latin typeface="Calibri" panose="020F0502020204030204" pitchFamily="34" charset="0"/>
                        </a:rPr>
                        <a:t>P6</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92094151"/>
                  </a:ext>
                </a:extLst>
              </a:tr>
              <a:tr h="190500">
                <a:tc>
                  <a:txBody>
                    <a:bodyPr/>
                    <a:lstStyle/>
                    <a:p>
                      <a:pPr algn="ctr" fontAlgn="b"/>
                      <a:r>
                        <a:rPr lang="en-GB" sz="1100" b="0" i="0" u="none" strike="noStrike" dirty="0">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GB" sz="1100" b="0" i="0" u="none" strike="noStrike">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GB" sz="1100" b="0" i="0" u="none" strike="noStrike" dirty="0">
                          <a:solidFill>
                            <a:schemeClr val="tx1"/>
                          </a:solidFill>
                          <a:effectLst/>
                          <a:latin typeface="Calibri" panose="020F0502020204030204" pitchFamily="34" charset="0"/>
                        </a:rPr>
                        <a:t>P7</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02678762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41155049"/>
              </p:ext>
            </p:extLst>
          </p:nvPr>
        </p:nvGraphicFramePr>
        <p:xfrm>
          <a:off x="827584" y="4653136"/>
          <a:ext cx="7056784" cy="1904421"/>
        </p:xfrm>
        <a:graphic>
          <a:graphicData uri="http://schemas.openxmlformats.org/drawingml/2006/table">
            <a:tbl>
              <a:tblPr/>
              <a:tblGrid>
                <a:gridCol w="576064">
                  <a:extLst>
                    <a:ext uri="{9D8B030D-6E8A-4147-A177-3AD203B41FA5}">
                      <a16:colId xmlns:a16="http://schemas.microsoft.com/office/drawing/2014/main" val="747172260"/>
                    </a:ext>
                  </a:extLst>
                </a:gridCol>
                <a:gridCol w="6480720">
                  <a:extLst>
                    <a:ext uri="{9D8B030D-6E8A-4147-A177-3AD203B41FA5}">
                      <a16:colId xmlns:a16="http://schemas.microsoft.com/office/drawing/2014/main" val="258795709"/>
                    </a:ext>
                  </a:extLst>
                </a:gridCol>
              </a:tblGrid>
              <a:tr h="157254">
                <a:tc>
                  <a:txBody>
                    <a:bodyPr/>
                    <a:lstStyle/>
                    <a:p>
                      <a:pPr algn="l" fontAlgn="b"/>
                      <a:r>
                        <a:rPr lang="en-GB" sz="1100" b="0" i="0" u="none" strike="noStrike">
                          <a:effectLst/>
                          <a:latin typeface="Calibri" panose="020F0502020204030204" pitchFamily="34" charset="0"/>
                        </a:rPr>
                        <a:t>Legend:</a:t>
                      </a:r>
                    </a:p>
                  </a:txBody>
                  <a:tcPr marL="7863" marR="7863" marT="7863" marB="0" anchor="b">
                    <a:lnL>
                      <a:noFill/>
                    </a:lnL>
                    <a:lnR>
                      <a:noFill/>
                    </a:lnR>
                    <a:lnT>
                      <a:noFill/>
                    </a:lnT>
                    <a:lnB>
                      <a:noFill/>
                    </a:lnB>
                  </a:tcPr>
                </a:tc>
                <a:tc>
                  <a:txBody>
                    <a:bodyPr/>
                    <a:lstStyle/>
                    <a:p>
                      <a:pPr algn="l" fontAlgn="b"/>
                      <a:endParaRPr lang="en-GB" sz="1100" b="0" i="0" u="none" strike="noStrike" dirty="0">
                        <a:effectLst/>
                        <a:latin typeface="Calibri" panose="020F0502020204030204" pitchFamily="34" charset="0"/>
                      </a:endParaRPr>
                    </a:p>
                  </a:txBody>
                  <a:tcPr marL="7863" marR="7863" marT="7863" marB="0" anchor="b">
                    <a:lnL>
                      <a:noFill/>
                    </a:lnL>
                    <a:lnR>
                      <a:noFill/>
                    </a:lnR>
                    <a:lnT>
                      <a:noFill/>
                    </a:lnT>
                    <a:lnB>
                      <a:noFill/>
                    </a:lnB>
                  </a:tcPr>
                </a:tc>
                <a:extLst>
                  <a:ext uri="{0D108BD9-81ED-4DB2-BD59-A6C34878D82A}">
                    <a16:rowId xmlns:a16="http://schemas.microsoft.com/office/drawing/2014/main" val="1542260869"/>
                  </a:ext>
                </a:extLst>
              </a:tr>
              <a:tr h="157254">
                <a:tc>
                  <a:txBody>
                    <a:bodyPr/>
                    <a:lstStyle/>
                    <a:p>
                      <a:pPr algn="l" fontAlgn="b"/>
                      <a:endParaRPr lang="en-GB" sz="900" b="0" i="0" u="none" strike="noStrike">
                        <a:effectLst/>
                        <a:latin typeface="Calibri" panose="020F0502020204030204" pitchFamily="34" charset="0"/>
                      </a:endParaRPr>
                    </a:p>
                  </a:txBody>
                  <a:tcPr marL="7863" marR="7863" marT="78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dirty="0">
                        <a:effectLst/>
                        <a:latin typeface="Calibri" panose="020F0502020204030204" pitchFamily="34" charset="0"/>
                      </a:endParaRPr>
                    </a:p>
                  </a:txBody>
                  <a:tcPr marL="7863" marR="7863" marT="7863" marB="0" anchor="b">
                    <a:lnL>
                      <a:noFill/>
                    </a:lnL>
                    <a:lnR>
                      <a:noFill/>
                    </a:lnR>
                    <a:lnT>
                      <a:noFill/>
                    </a:lnT>
                    <a:lnB>
                      <a:noFill/>
                    </a:lnB>
                  </a:tcPr>
                </a:tc>
                <a:extLst>
                  <a:ext uri="{0D108BD9-81ED-4DB2-BD59-A6C34878D82A}">
                    <a16:rowId xmlns:a16="http://schemas.microsoft.com/office/drawing/2014/main" val="1658108686"/>
                  </a:ext>
                </a:extLst>
              </a:tr>
              <a:tr h="157254">
                <a:tc>
                  <a:txBody>
                    <a:bodyPr/>
                    <a:lstStyle/>
                    <a:p>
                      <a:pPr algn="l" fontAlgn="b"/>
                      <a:r>
                        <a:rPr lang="en-GB" sz="900" b="0" i="0" u="none" strike="noStrike" dirty="0">
                          <a:effectLst/>
                          <a:latin typeface="Calibri" panose="020F0502020204030204" pitchFamily="34" charset="0"/>
                        </a:rPr>
                        <a:t> </a:t>
                      </a:r>
                    </a:p>
                  </a:txBody>
                  <a:tcPr marL="7863" marR="7863" marT="7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GB" sz="1100" b="0" i="0" u="none" strike="noStrike" dirty="0" smtClean="0">
                          <a:effectLst/>
                          <a:latin typeface="Calibri" panose="020F0502020204030204" pitchFamily="34" charset="0"/>
                        </a:rPr>
                        <a:t> Children </a:t>
                      </a:r>
                      <a:r>
                        <a:rPr lang="en-GB" sz="1100" b="0" i="0" u="none" strike="noStrike" dirty="0">
                          <a:effectLst/>
                          <a:latin typeface="Calibri" panose="020F0502020204030204" pitchFamily="34" charset="0"/>
                        </a:rPr>
                        <a:t>will have the choice of </a:t>
                      </a:r>
                      <a:r>
                        <a:rPr lang="en-GB" sz="1100" b="0" i="0" u="none" strike="noStrike" dirty="0" err="1">
                          <a:effectLst/>
                          <a:latin typeface="Calibri" panose="020F0502020204030204" pitchFamily="34" charset="0"/>
                        </a:rPr>
                        <a:t>Newbattle</a:t>
                      </a:r>
                      <a:r>
                        <a:rPr lang="en-GB" sz="1100" b="0" i="0" u="none" strike="noStrike" dirty="0">
                          <a:effectLst/>
                          <a:latin typeface="Calibri" panose="020F0502020204030204" pitchFamily="34" charset="0"/>
                        </a:rPr>
                        <a:t> HS or Dalkeith HS</a:t>
                      </a:r>
                    </a:p>
                  </a:txBody>
                  <a:tcPr marL="7863" marR="7863" marT="78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54006979"/>
                  </a:ext>
                </a:extLst>
              </a:tr>
              <a:tr h="157254">
                <a:tc>
                  <a:txBody>
                    <a:bodyPr/>
                    <a:lstStyle/>
                    <a:p>
                      <a:pPr algn="l" fontAlgn="b"/>
                      <a:endParaRPr lang="en-GB" sz="900" b="0" i="0" u="none" strike="noStrike" dirty="0">
                        <a:effectLst/>
                        <a:latin typeface="Calibri" panose="020F0502020204030204" pitchFamily="34" charset="0"/>
                      </a:endParaRPr>
                    </a:p>
                  </a:txBody>
                  <a:tcPr marL="7863" marR="7863" marT="78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dirty="0">
                        <a:effectLst/>
                        <a:latin typeface="Calibri" panose="020F0502020204030204" pitchFamily="34" charset="0"/>
                      </a:endParaRPr>
                    </a:p>
                  </a:txBody>
                  <a:tcPr marL="7863" marR="7863" marT="7863"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62402505"/>
                  </a:ext>
                </a:extLst>
              </a:tr>
              <a:tr h="157254">
                <a:tc>
                  <a:txBody>
                    <a:bodyPr/>
                    <a:lstStyle/>
                    <a:p>
                      <a:pPr algn="l" fontAlgn="b"/>
                      <a:r>
                        <a:rPr lang="en-GB" sz="900" b="0" i="0" u="none" strike="noStrike" dirty="0">
                          <a:effectLst/>
                          <a:latin typeface="Calibri" panose="020F0502020204030204" pitchFamily="34" charset="0"/>
                        </a:rPr>
                        <a:t> </a:t>
                      </a:r>
                    </a:p>
                  </a:txBody>
                  <a:tcPr marL="7863" marR="7863" marT="7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GB" sz="1100" b="0" i="0" u="none" strike="noStrike" dirty="0" smtClean="0">
                          <a:effectLst/>
                          <a:latin typeface="Calibri" panose="020F0502020204030204" pitchFamily="34" charset="0"/>
                        </a:rPr>
                        <a:t> Children will </a:t>
                      </a:r>
                      <a:r>
                        <a:rPr lang="en-GB" sz="1100" b="0" i="0" u="none" strike="noStrike" dirty="0">
                          <a:effectLst/>
                          <a:latin typeface="Calibri" panose="020F0502020204030204" pitchFamily="34" charset="0"/>
                        </a:rPr>
                        <a:t>attend </a:t>
                      </a:r>
                      <a:r>
                        <a:rPr lang="en-GB" sz="1100" b="0" i="0" u="none" strike="noStrike" dirty="0" err="1">
                          <a:effectLst/>
                          <a:latin typeface="Calibri" panose="020F0502020204030204" pitchFamily="34" charset="0"/>
                        </a:rPr>
                        <a:t>Newbattle</a:t>
                      </a:r>
                      <a:r>
                        <a:rPr lang="en-GB" sz="1100" b="0" i="0" u="none" strike="noStrike" dirty="0">
                          <a:effectLst/>
                          <a:latin typeface="Calibri" panose="020F0502020204030204" pitchFamily="34" charset="0"/>
                        </a:rPr>
                        <a:t> </a:t>
                      </a:r>
                      <a:r>
                        <a:rPr lang="en-GB" sz="1100" b="0" i="0" u="none" strike="noStrike" dirty="0" smtClean="0">
                          <a:effectLst/>
                          <a:latin typeface="Calibri" panose="020F0502020204030204" pitchFamily="34" charset="0"/>
                        </a:rPr>
                        <a:t>HS,</a:t>
                      </a:r>
                      <a:r>
                        <a:rPr lang="en-GB" sz="1100" b="0" i="0" u="none" strike="noStrike" baseline="0" dirty="0" smtClean="0">
                          <a:effectLst/>
                          <a:latin typeface="Calibri" panose="020F0502020204030204" pitchFamily="34" charset="0"/>
                        </a:rPr>
                        <a:t> but can make a placing request for their former catchment secondary school. </a:t>
                      </a:r>
                      <a:endParaRPr lang="en-GB" sz="1100" b="0" i="0" u="none" strike="noStrike" dirty="0">
                        <a:effectLst/>
                        <a:latin typeface="Calibri" panose="020F0502020204030204" pitchFamily="34" charset="0"/>
                      </a:endParaRPr>
                    </a:p>
                  </a:txBody>
                  <a:tcPr marL="7863" marR="7863" marT="78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1578366"/>
                  </a:ext>
                </a:extLst>
              </a:tr>
              <a:tr h="157254">
                <a:tc>
                  <a:txBody>
                    <a:bodyPr/>
                    <a:lstStyle/>
                    <a:p>
                      <a:pPr algn="l" fontAlgn="b"/>
                      <a:endParaRPr lang="en-GB" sz="900" b="0" i="0" u="none" strike="noStrike">
                        <a:effectLst/>
                        <a:latin typeface="Calibri" panose="020F0502020204030204" pitchFamily="34" charset="0"/>
                      </a:endParaRPr>
                    </a:p>
                  </a:txBody>
                  <a:tcPr marL="7863" marR="7863" marT="78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dirty="0">
                        <a:effectLst/>
                        <a:latin typeface="Calibri" panose="020F0502020204030204" pitchFamily="34" charset="0"/>
                      </a:endParaRPr>
                    </a:p>
                  </a:txBody>
                  <a:tcPr marL="7863" marR="7863" marT="7863" marB="0" anchor="b">
                    <a:lnL>
                      <a:noFill/>
                    </a:lnL>
                    <a:lnR>
                      <a:noFill/>
                    </a:lnR>
                    <a:lnT>
                      <a:noFill/>
                    </a:lnT>
                    <a:lnB>
                      <a:noFill/>
                    </a:lnB>
                  </a:tcPr>
                </a:tc>
                <a:extLst>
                  <a:ext uri="{0D108BD9-81ED-4DB2-BD59-A6C34878D82A}">
                    <a16:rowId xmlns:a16="http://schemas.microsoft.com/office/drawing/2014/main" val="378123187"/>
                  </a:ext>
                </a:extLst>
              </a:tr>
              <a:tr h="157254">
                <a:tc>
                  <a:txBody>
                    <a:bodyPr/>
                    <a:lstStyle/>
                    <a:p>
                      <a:pPr algn="l" fontAlgn="b"/>
                      <a:endParaRPr lang="en-GB" sz="900" b="0" i="0" u="none" strike="noStrike">
                        <a:effectLst/>
                        <a:latin typeface="Calibri" panose="020F0502020204030204" pitchFamily="34" charset="0"/>
                      </a:endParaRPr>
                    </a:p>
                  </a:txBody>
                  <a:tcPr marL="7863" marR="7863" marT="78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7863" marR="7863" marT="7863" marB="0" anchor="b">
                    <a:lnL>
                      <a:noFill/>
                    </a:lnL>
                    <a:lnR>
                      <a:noFill/>
                    </a:lnR>
                    <a:lnT>
                      <a:noFill/>
                    </a:lnT>
                    <a:lnB>
                      <a:noFill/>
                    </a:lnB>
                  </a:tcPr>
                </a:tc>
                <a:extLst>
                  <a:ext uri="{0D108BD9-81ED-4DB2-BD59-A6C34878D82A}">
                    <a16:rowId xmlns:a16="http://schemas.microsoft.com/office/drawing/2014/main" val="2506237332"/>
                  </a:ext>
                </a:extLst>
              </a:tr>
              <a:tr h="157254">
                <a:tc>
                  <a:txBody>
                    <a:bodyPr/>
                    <a:lstStyle/>
                    <a:p>
                      <a:pPr algn="l" fontAlgn="b"/>
                      <a:r>
                        <a:rPr lang="en-GB" sz="900" b="0" i="0" u="none" strike="noStrike">
                          <a:effectLst/>
                          <a:latin typeface="Calibri" panose="020F0502020204030204" pitchFamily="34" charset="0"/>
                        </a:rPr>
                        <a:t> </a:t>
                      </a:r>
                    </a:p>
                  </a:txBody>
                  <a:tcPr marL="7863" marR="7863" marT="7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GB" sz="1100" b="0" i="0" u="none" strike="noStrike" dirty="0" smtClean="0">
                          <a:effectLst/>
                          <a:latin typeface="Calibri" panose="020F0502020204030204" pitchFamily="34" charset="0"/>
                        </a:rPr>
                        <a:t> Children </a:t>
                      </a:r>
                      <a:r>
                        <a:rPr lang="en-GB" sz="1100" b="0" i="0" u="none" strike="noStrike" dirty="0">
                          <a:effectLst/>
                          <a:latin typeface="Calibri" panose="020F0502020204030204" pitchFamily="34" charset="0"/>
                        </a:rPr>
                        <a:t>may attend their previous primary catchment school </a:t>
                      </a:r>
                      <a:r>
                        <a:rPr lang="en-GB" sz="1100" b="1" i="0" u="none" strike="noStrike" dirty="0">
                          <a:effectLst/>
                          <a:latin typeface="Calibri" panose="020F0502020204030204" pitchFamily="34" charset="0"/>
                        </a:rPr>
                        <a:t>if</a:t>
                      </a:r>
                      <a:r>
                        <a:rPr lang="en-GB" sz="1100" b="0" i="0" u="none" strike="noStrike" dirty="0">
                          <a:effectLst/>
                          <a:latin typeface="Calibri" panose="020F0502020204030204" pitchFamily="34" charset="0"/>
                        </a:rPr>
                        <a:t> they already have a sibling attending </a:t>
                      </a:r>
                      <a:r>
                        <a:rPr lang="en-GB" sz="1100" b="0" i="0" u="none" strike="noStrike" dirty="0" smtClean="0">
                          <a:effectLst/>
                          <a:latin typeface="Calibri" panose="020F0502020204030204" pitchFamily="34" charset="0"/>
                        </a:rPr>
                        <a:t>that </a:t>
                      </a:r>
                      <a:r>
                        <a:rPr lang="en-GB" sz="1100" b="0" i="0" u="none" strike="noStrike" dirty="0">
                          <a:effectLst/>
                          <a:latin typeface="Calibri" panose="020F0502020204030204" pitchFamily="34" charset="0"/>
                        </a:rPr>
                        <a:t>school</a:t>
                      </a:r>
                      <a:r>
                        <a:rPr lang="en-GB" sz="1100" b="0" i="0" u="none" strike="noStrike" dirty="0" smtClean="0">
                          <a:effectLst/>
                          <a:latin typeface="Calibri" panose="020F0502020204030204" pitchFamily="34" charset="0"/>
                        </a:rPr>
                        <a:t>.                    Otherwise </a:t>
                      </a:r>
                      <a:r>
                        <a:rPr lang="en-GB" sz="1100" b="0" i="0" u="none" strike="noStrike" dirty="0">
                          <a:effectLst/>
                          <a:latin typeface="Calibri" panose="020F0502020204030204" pitchFamily="34" charset="0"/>
                        </a:rPr>
                        <a:t>they will attend the new school. </a:t>
                      </a:r>
                    </a:p>
                  </a:txBody>
                  <a:tcPr marL="7863" marR="7863" marT="78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0500971"/>
                  </a:ext>
                </a:extLst>
              </a:tr>
              <a:tr h="157254">
                <a:tc>
                  <a:txBody>
                    <a:bodyPr/>
                    <a:lstStyle/>
                    <a:p>
                      <a:pPr algn="l" fontAlgn="b"/>
                      <a:endParaRPr lang="en-GB" sz="900" b="0" i="0" u="none" strike="noStrike" dirty="0">
                        <a:effectLst/>
                        <a:latin typeface="Calibri" panose="020F0502020204030204" pitchFamily="34" charset="0"/>
                      </a:endParaRPr>
                    </a:p>
                  </a:txBody>
                  <a:tcPr marL="7863" marR="7863" marT="78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7863" marR="7863" marT="7863" marB="0" anchor="b">
                    <a:lnL>
                      <a:noFill/>
                    </a:lnL>
                    <a:lnR>
                      <a:noFill/>
                    </a:lnR>
                    <a:lnT>
                      <a:noFill/>
                    </a:lnT>
                    <a:lnB>
                      <a:noFill/>
                    </a:lnB>
                  </a:tcPr>
                </a:tc>
                <a:extLst>
                  <a:ext uri="{0D108BD9-81ED-4DB2-BD59-A6C34878D82A}">
                    <a16:rowId xmlns:a16="http://schemas.microsoft.com/office/drawing/2014/main" val="3890503302"/>
                  </a:ext>
                </a:extLst>
              </a:tr>
              <a:tr h="157254">
                <a:tc>
                  <a:txBody>
                    <a:bodyPr/>
                    <a:lstStyle/>
                    <a:p>
                      <a:pPr algn="l" fontAlgn="b"/>
                      <a:r>
                        <a:rPr lang="en-GB" sz="900" b="0" i="0" u="none" strike="noStrike">
                          <a:effectLst/>
                          <a:latin typeface="Calibri" panose="020F0502020204030204" pitchFamily="34" charset="0"/>
                        </a:rPr>
                        <a:t> </a:t>
                      </a:r>
                    </a:p>
                  </a:txBody>
                  <a:tcPr marL="7863" marR="7863" marT="7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100" b="0" i="0" u="none" strike="noStrike" dirty="0" smtClean="0">
                          <a:effectLst/>
                          <a:latin typeface="Calibri" panose="020F0502020204030204" pitchFamily="34" charset="0"/>
                        </a:rPr>
                        <a:t> Not </a:t>
                      </a:r>
                      <a:r>
                        <a:rPr lang="en-GB" sz="1100" b="0" i="0" u="none" strike="noStrike" dirty="0">
                          <a:effectLst/>
                          <a:latin typeface="Calibri" panose="020F0502020204030204" pitchFamily="34" charset="0"/>
                        </a:rPr>
                        <a:t>affected</a:t>
                      </a:r>
                    </a:p>
                  </a:txBody>
                  <a:tcPr marL="7863" marR="7863" marT="78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5804657"/>
                  </a:ext>
                </a:extLst>
              </a:tr>
            </a:tbl>
          </a:graphicData>
        </a:graphic>
      </p:graphicFrame>
    </p:spTree>
    <p:extLst>
      <p:ext uri="{BB962C8B-B14F-4D97-AF65-F5344CB8AC3E}">
        <p14:creationId xmlns:p14="http://schemas.microsoft.com/office/powerpoint/2010/main" val="304402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4213" y="333375"/>
            <a:ext cx="7920037" cy="1143000"/>
          </a:xfrm>
        </p:spPr>
        <p:txBody>
          <a:bodyPr/>
          <a:lstStyle/>
          <a:p>
            <a:pPr eaLnBrk="1" hangingPunct="1"/>
            <a:r>
              <a:rPr lang="en-GB" altLang="en-US" dirty="0" smtClean="0"/>
              <a:t>Panel/Introduction</a:t>
            </a:r>
          </a:p>
        </p:txBody>
      </p:sp>
      <p:sp>
        <p:nvSpPr>
          <p:cNvPr id="5123" name="Content Placeholder 2"/>
          <p:cNvSpPr>
            <a:spLocks noGrp="1"/>
          </p:cNvSpPr>
          <p:nvPr>
            <p:ph idx="1"/>
          </p:nvPr>
        </p:nvSpPr>
        <p:spPr>
          <a:xfrm>
            <a:off x="215009" y="1268760"/>
            <a:ext cx="8928991" cy="4032250"/>
          </a:xfrm>
        </p:spPr>
        <p:txBody>
          <a:bodyPr/>
          <a:lstStyle/>
          <a:p>
            <a:pPr eaLnBrk="1" hangingPunct="1">
              <a:lnSpc>
                <a:spcPct val="150000"/>
              </a:lnSpc>
              <a:buFont typeface="Arial" panose="020B0604020202020204" pitchFamily="34" charset="0"/>
              <a:buNone/>
            </a:pPr>
            <a:endParaRPr lang="en-GB" altLang="en-US" sz="2000" dirty="0" smtClean="0"/>
          </a:p>
          <a:p>
            <a:pPr eaLnBrk="1" hangingPunct="1">
              <a:lnSpc>
                <a:spcPct val="150000"/>
              </a:lnSpc>
              <a:buFont typeface="Arial" panose="020B0604020202020204" pitchFamily="34" charset="0"/>
              <a:buNone/>
            </a:pPr>
            <a:r>
              <a:rPr lang="en-GB" altLang="en-US" sz="2000" dirty="0" smtClean="0"/>
              <a:t>Mike Gibson		  	Independent Chair</a:t>
            </a:r>
          </a:p>
          <a:p>
            <a:pPr eaLnBrk="1" hangingPunct="1">
              <a:lnSpc>
                <a:spcPct val="150000"/>
              </a:lnSpc>
              <a:buFont typeface="Arial" panose="020B0604020202020204" pitchFamily="34" charset="0"/>
              <a:buNone/>
            </a:pPr>
            <a:r>
              <a:rPr lang="en-GB" altLang="en-US" sz="2000" dirty="0" smtClean="0"/>
              <a:t>Fiona Robertson  			Executive Director Children, Young People </a:t>
            </a:r>
          </a:p>
          <a:p>
            <a:pPr eaLnBrk="1" hangingPunct="1">
              <a:lnSpc>
                <a:spcPct val="150000"/>
              </a:lnSpc>
              <a:buFont typeface="Arial" panose="020B0604020202020204" pitchFamily="34" charset="0"/>
              <a:buNone/>
            </a:pPr>
            <a:r>
              <a:rPr lang="en-GB" altLang="en-US" sz="2000" dirty="0"/>
              <a:t>	</a:t>
            </a:r>
            <a:r>
              <a:rPr lang="en-GB" altLang="en-US" sz="2000" dirty="0" smtClean="0"/>
              <a:t>				&amp; Partnerships</a:t>
            </a:r>
          </a:p>
          <a:p>
            <a:pPr eaLnBrk="1" hangingPunct="1">
              <a:lnSpc>
                <a:spcPct val="150000"/>
              </a:lnSpc>
              <a:buNone/>
            </a:pPr>
            <a:r>
              <a:rPr lang="en-GB" altLang="en-US" sz="2000" dirty="0" smtClean="0"/>
              <a:t>Michelle Strong			</a:t>
            </a:r>
            <a:r>
              <a:rPr lang="en-GB" sz="2000" dirty="0" smtClean="0"/>
              <a:t>Education </a:t>
            </a:r>
            <a:r>
              <a:rPr lang="en-GB" sz="2000" dirty="0"/>
              <a:t>Chief Operating Officer </a:t>
            </a:r>
            <a:endParaRPr lang="en-GB" sz="2000" dirty="0" smtClean="0"/>
          </a:p>
          <a:p>
            <a:pPr eaLnBrk="1" hangingPunct="1">
              <a:lnSpc>
                <a:spcPct val="150000"/>
              </a:lnSpc>
              <a:buNone/>
            </a:pPr>
            <a:r>
              <a:rPr lang="en-GB" altLang="en-US" sz="2000" dirty="0" smtClean="0"/>
              <a:t>Ross Irvine			Senior Project Manager</a:t>
            </a:r>
          </a:p>
          <a:p>
            <a:pPr eaLnBrk="1" hangingPunct="1">
              <a:lnSpc>
                <a:spcPct val="150000"/>
              </a:lnSpc>
              <a:buFont typeface="Arial" panose="020B0604020202020204" pitchFamily="34" charset="0"/>
              <a:buNone/>
            </a:pPr>
            <a:r>
              <a:rPr lang="en-GB" altLang="en-US" sz="2000" dirty="0" smtClean="0"/>
              <a:t>Jennifer Allison			Head Teacher		</a:t>
            </a:r>
          </a:p>
          <a:p>
            <a:pPr eaLnBrk="1" hangingPunct="1">
              <a:lnSpc>
                <a:spcPct val="150000"/>
              </a:lnSpc>
              <a:buFont typeface="Arial" panose="020B0604020202020204" pitchFamily="34" charset="0"/>
              <a:buNone/>
            </a:pPr>
            <a:r>
              <a:rPr lang="en-GB" altLang="en-US" sz="2000" dirty="0" smtClean="0"/>
              <a:t>Midlothian Council Officers			</a:t>
            </a:r>
          </a:p>
          <a:p>
            <a:pPr eaLnBrk="1" hangingPunct="1">
              <a:lnSpc>
                <a:spcPct val="150000"/>
              </a:lnSpc>
              <a:buFont typeface="Arial" panose="020B0604020202020204" pitchFamily="34" charset="0"/>
              <a:buNone/>
            </a:pPr>
            <a:r>
              <a:rPr lang="en-GB" altLang="en-US" sz="2000" dirty="0" smtClean="0"/>
              <a:t>Education Scotland Observers </a:t>
            </a:r>
          </a:p>
          <a:p>
            <a:pPr eaLnBrk="1" hangingPunct="1">
              <a:lnSpc>
                <a:spcPct val="150000"/>
              </a:lnSpc>
              <a:buFont typeface="Arial" panose="020B0604020202020204" pitchFamily="34" charset="0"/>
              <a:buNone/>
            </a:pPr>
            <a:r>
              <a:rPr lang="en-GB" altLang="en-US" sz="2000" dirty="0" smtClean="0"/>
              <a:t>Project Team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Bonnyrigg</a:t>
            </a:r>
            <a:r>
              <a:rPr lang="en-GB" sz="2800" dirty="0" smtClean="0"/>
              <a:t> and </a:t>
            </a:r>
            <a:r>
              <a:rPr lang="en-GB" sz="2800" dirty="0" err="1" smtClean="0"/>
              <a:t>Newtongrange</a:t>
            </a:r>
            <a:r>
              <a:rPr lang="en-GB" sz="2800" dirty="0" smtClean="0"/>
              <a:t> PS </a:t>
            </a:r>
            <a:r>
              <a:rPr lang="en-GB" sz="2800" dirty="0"/>
              <a:t>Transition</a:t>
            </a:r>
          </a:p>
        </p:txBody>
      </p:sp>
      <p:graphicFrame>
        <p:nvGraphicFramePr>
          <p:cNvPr id="7" name="Table 6"/>
          <p:cNvGraphicFramePr>
            <a:graphicFrameLocks noGrp="1"/>
          </p:cNvGraphicFramePr>
          <p:nvPr>
            <p:extLst>
              <p:ext uri="{D42A27DB-BD31-4B8C-83A1-F6EECF244321}">
                <p14:modId xmlns:p14="http://schemas.microsoft.com/office/powerpoint/2010/main" val="1578269616"/>
              </p:ext>
            </p:extLst>
          </p:nvPr>
        </p:nvGraphicFramePr>
        <p:xfrm>
          <a:off x="1331640" y="4653136"/>
          <a:ext cx="7128793" cy="1900716"/>
        </p:xfrm>
        <a:graphic>
          <a:graphicData uri="http://schemas.openxmlformats.org/drawingml/2006/table">
            <a:tbl>
              <a:tblPr/>
              <a:tblGrid>
                <a:gridCol w="725749">
                  <a:extLst>
                    <a:ext uri="{9D8B030D-6E8A-4147-A177-3AD203B41FA5}">
                      <a16:colId xmlns:a16="http://schemas.microsoft.com/office/drawing/2014/main" val="681745391"/>
                    </a:ext>
                  </a:extLst>
                </a:gridCol>
                <a:gridCol w="3091605">
                  <a:extLst>
                    <a:ext uri="{9D8B030D-6E8A-4147-A177-3AD203B41FA5}">
                      <a16:colId xmlns:a16="http://schemas.microsoft.com/office/drawing/2014/main" val="825978022"/>
                    </a:ext>
                  </a:extLst>
                </a:gridCol>
                <a:gridCol w="1103813">
                  <a:extLst>
                    <a:ext uri="{9D8B030D-6E8A-4147-A177-3AD203B41FA5}">
                      <a16:colId xmlns:a16="http://schemas.microsoft.com/office/drawing/2014/main" val="1014770582"/>
                    </a:ext>
                  </a:extLst>
                </a:gridCol>
                <a:gridCol w="1103813">
                  <a:extLst>
                    <a:ext uri="{9D8B030D-6E8A-4147-A177-3AD203B41FA5}">
                      <a16:colId xmlns:a16="http://schemas.microsoft.com/office/drawing/2014/main" val="1086440840"/>
                    </a:ext>
                  </a:extLst>
                </a:gridCol>
                <a:gridCol w="1103813">
                  <a:extLst>
                    <a:ext uri="{9D8B030D-6E8A-4147-A177-3AD203B41FA5}">
                      <a16:colId xmlns:a16="http://schemas.microsoft.com/office/drawing/2014/main" val="4207690568"/>
                    </a:ext>
                  </a:extLst>
                </a:gridCol>
              </a:tblGrid>
              <a:tr h="155561">
                <a:tc>
                  <a:txBody>
                    <a:bodyPr/>
                    <a:lstStyle/>
                    <a:p>
                      <a:pPr algn="l" fontAlgn="b"/>
                      <a:r>
                        <a:rPr lang="en-GB" sz="1100" b="0" i="0" u="none" strike="noStrike" dirty="0">
                          <a:effectLst/>
                          <a:latin typeface="Calibri" panose="020F0502020204030204" pitchFamily="34" charset="0"/>
                        </a:rPr>
                        <a:t>Legend:</a:t>
                      </a:r>
                    </a:p>
                  </a:txBody>
                  <a:tcPr marL="7144" marR="7144" marT="7144" marB="0" anchor="b">
                    <a:lnL>
                      <a:noFill/>
                    </a:lnL>
                    <a:lnR>
                      <a:noFill/>
                    </a:lnR>
                    <a:lnT>
                      <a:noFill/>
                    </a:lnT>
                    <a:lnB>
                      <a:noFill/>
                    </a:lnB>
                  </a:tcPr>
                </a:tc>
                <a:tc>
                  <a:txBody>
                    <a:bodyPr/>
                    <a:lstStyle/>
                    <a:p>
                      <a:pPr algn="l" fontAlgn="b"/>
                      <a:endParaRPr lang="en-GB" sz="105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300554352"/>
                  </a:ext>
                </a:extLst>
              </a:tr>
              <a:tr h="155561">
                <a:tc>
                  <a:txBody>
                    <a:bodyPr/>
                    <a:lstStyle/>
                    <a:p>
                      <a:pPr algn="l" fontAlgn="b"/>
                      <a:endParaRPr lang="en-GB" sz="1050" b="0" i="0" u="none" strike="noStrike">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5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dirty="0">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576936111"/>
                  </a:ext>
                </a:extLst>
              </a:tr>
              <a:tr h="155561">
                <a:tc>
                  <a:txBody>
                    <a:bodyPr/>
                    <a:lstStyle/>
                    <a:p>
                      <a:pPr algn="l" fontAlgn="b"/>
                      <a:r>
                        <a:rPr lang="en-GB" sz="1100" b="0" i="0" u="none" strike="noStrike" dirty="0">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a:txBody>
                    <a:bodyPr/>
                    <a:lstStyle/>
                    <a:p>
                      <a:pPr algn="l" fontAlgn="b"/>
                      <a:r>
                        <a:rPr lang="en-GB" sz="1100" b="0" i="0" u="none" strike="noStrike" dirty="0" smtClean="0">
                          <a:effectLst/>
                          <a:latin typeface="Calibri" panose="020F0502020204030204" pitchFamily="34" charset="0"/>
                        </a:rPr>
                        <a:t> Children </a:t>
                      </a:r>
                      <a:r>
                        <a:rPr lang="en-GB" sz="1100" b="0" i="0" u="none" strike="noStrike" dirty="0">
                          <a:effectLst/>
                          <a:latin typeface="Calibri" panose="020F0502020204030204" pitchFamily="34" charset="0"/>
                        </a:rPr>
                        <a:t>will have the choice of </a:t>
                      </a:r>
                      <a:r>
                        <a:rPr lang="en-GB" sz="1100" b="0" i="0" u="none" strike="noStrike" dirty="0" err="1">
                          <a:effectLst/>
                          <a:latin typeface="Calibri" panose="020F0502020204030204" pitchFamily="34" charset="0"/>
                        </a:rPr>
                        <a:t>Newbattle</a:t>
                      </a:r>
                      <a:r>
                        <a:rPr lang="en-GB" sz="1100" b="0" i="0" u="none" strike="noStrike" dirty="0">
                          <a:effectLst/>
                          <a:latin typeface="Calibri" panose="020F0502020204030204" pitchFamily="34" charset="0"/>
                        </a:rPr>
                        <a:t> HS or </a:t>
                      </a:r>
                      <a:r>
                        <a:rPr lang="en-GB" sz="1100" b="0" i="0" u="none" strike="noStrike" dirty="0" err="1">
                          <a:effectLst/>
                          <a:latin typeface="Calibri" panose="020F0502020204030204" pitchFamily="34" charset="0"/>
                        </a:rPr>
                        <a:t>Lasswade</a:t>
                      </a:r>
                      <a:r>
                        <a:rPr lang="en-GB" sz="1100" b="0" i="0" u="none" strike="noStrike" dirty="0">
                          <a:effectLst/>
                          <a:latin typeface="Calibri" panose="020F0502020204030204" pitchFamily="34" charset="0"/>
                        </a:rPr>
                        <a:t> HS</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4183712"/>
                  </a:ext>
                </a:extLst>
              </a:tr>
              <a:tr h="155561">
                <a:tc>
                  <a:txBody>
                    <a:bodyPr/>
                    <a:lstStyle/>
                    <a:p>
                      <a:pPr algn="l" fontAlgn="b"/>
                      <a:endParaRPr lang="en-GB" sz="1100" b="0" i="0" u="none" strike="noStrike" dirty="0">
                        <a:effectLst/>
                        <a:latin typeface="Calibri" panose="020F0502020204030204" pitchFamily="34" charset="0"/>
                      </a:endParaRPr>
                    </a:p>
                  </a:txBody>
                  <a:tcPr marL="7144" marR="7144" marT="714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endParaRPr lang="en-GB" sz="1100" b="0" i="0" u="none" strike="noStrike" dirty="0">
                        <a:effectLst/>
                        <a:latin typeface="Calibri" panose="020F0502020204030204" pitchFamily="34" charset="0"/>
                      </a:endParaRPr>
                    </a:p>
                  </a:txBody>
                  <a:tcPr marL="7144" marR="7144" marT="7144" marB="0" anchor="b">
                    <a:lnL w="6350" cap="flat" cmpd="sng" algn="ctr">
                      <a:no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9250815"/>
                  </a:ext>
                </a:extLst>
              </a:tr>
              <a:tr h="267448">
                <a:tc>
                  <a:txBody>
                    <a:bodyPr/>
                    <a:lstStyle/>
                    <a:p>
                      <a:pPr algn="l" fontAlgn="b"/>
                      <a:r>
                        <a:rPr lang="en-GB" sz="1100" b="0" i="0" u="none" strike="noStrike" dirty="0">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effectLst/>
                          <a:latin typeface="Calibri" panose="020F0502020204030204" pitchFamily="34" charset="0"/>
                        </a:rPr>
                        <a:t> Children will </a:t>
                      </a:r>
                      <a:r>
                        <a:rPr lang="en-GB" sz="1100" b="0" i="0" u="none" strike="noStrike" dirty="0">
                          <a:effectLst/>
                          <a:latin typeface="Calibri" panose="020F0502020204030204" pitchFamily="34" charset="0"/>
                        </a:rPr>
                        <a:t>attend </a:t>
                      </a:r>
                      <a:r>
                        <a:rPr lang="en-GB" sz="1100" b="0" i="0" u="none" strike="noStrike" dirty="0" err="1">
                          <a:effectLst/>
                          <a:latin typeface="Calibri" panose="020F0502020204030204" pitchFamily="34" charset="0"/>
                        </a:rPr>
                        <a:t>Newbattle</a:t>
                      </a:r>
                      <a:r>
                        <a:rPr lang="en-GB" sz="1100" b="0" i="0" u="none" strike="noStrike" dirty="0">
                          <a:effectLst/>
                          <a:latin typeface="Calibri" panose="020F0502020204030204" pitchFamily="34" charset="0"/>
                        </a:rPr>
                        <a:t> </a:t>
                      </a:r>
                      <a:r>
                        <a:rPr lang="en-GB" sz="1100" b="0" i="0" u="none" strike="noStrike" dirty="0" smtClean="0">
                          <a:effectLst/>
                          <a:latin typeface="Calibri" panose="020F0502020204030204" pitchFamily="34" charset="0"/>
                        </a:rPr>
                        <a:t>HS </a:t>
                      </a:r>
                      <a:r>
                        <a:rPr lang="en-GB" sz="1100" b="0" i="0" u="none" strike="noStrike" baseline="0" dirty="0" smtClean="0">
                          <a:effectLst/>
                          <a:latin typeface="Calibri" panose="020F0502020204030204" pitchFamily="34" charset="0"/>
                        </a:rPr>
                        <a:t>but can make a placing request for their former catchment secondary school.</a:t>
                      </a:r>
                    </a:p>
                    <a:p>
                      <a:pPr algn="l" fontAlgn="b"/>
                      <a:r>
                        <a:rPr lang="en-GB" sz="1100" b="0" i="0" u="none" strike="noStrike" dirty="0" smtClean="0">
                          <a:effectLst/>
                          <a:latin typeface="Calibri" panose="020F0502020204030204" pitchFamily="34" charset="0"/>
                        </a:rPr>
                        <a:t> </a:t>
                      </a:r>
                      <a:endParaRPr lang="en-GB" sz="1100" b="0" i="0" u="none" strike="noStrike" dirty="0">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7920372"/>
                  </a:ext>
                </a:extLst>
              </a:tr>
              <a:tr h="174747">
                <a:tc>
                  <a:txBody>
                    <a:bodyPr/>
                    <a:lstStyle/>
                    <a:p>
                      <a:pPr algn="l" fontAlgn="b"/>
                      <a:endParaRPr lang="en-GB" sz="1100" b="0" i="0" u="none" strike="noStrike">
                        <a:effectLst/>
                        <a:latin typeface="Calibri" panose="020F050202020403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794684384"/>
                  </a:ext>
                </a:extLst>
              </a:tr>
              <a:tr h="155561">
                <a:tc>
                  <a:txBody>
                    <a:bodyPr/>
                    <a:lstStyle/>
                    <a:p>
                      <a:pPr algn="l" fontAlgn="b"/>
                      <a:r>
                        <a:rPr lang="en-GB" sz="1100" b="0" i="0" u="none" strike="noStrike">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gridSpan="4">
                  <a:txBody>
                    <a:bodyPr/>
                    <a:lstStyle/>
                    <a:p>
                      <a:pPr algn="l" fontAlgn="b"/>
                      <a:r>
                        <a:rPr lang="en-GB" sz="1100" b="0" i="0" u="none" strike="noStrike" dirty="0" smtClean="0">
                          <a:effectLst/>
                          <a:latin typeface="Calibri" panose="020F0502020204030204" pitchFamily="34" charset="0"/>
                        </a:rPr>
                        <a:t> Children </a:t>
                      </a:r>
                      <a:r>
                        <a:rPr lang="en-GB" sz="1100" b="0" i="0" u="none" strike="noStrike" dirty="0">
                          <a:effectLst/>
                          <a:latin typeface="Calibri" panose="020F0502020204030204" pitchFamily="34" charset="0"/>
                        </a:rPr>
                        <a:t>may attend their previous primary catchment school </a:t>
                      </a:r>
                      <a:r>
                        <a:rPr lang="en-GB" sz="1100" b="1" i="0" u="none" strike="noStrike" dirty="0">
                          <a:effectLst/>
                          <a:latin typeface="Calibri" panose="020F0502020204030204" pitchFamily="34" charset="0"/>
                        </a:rPr>
                        <a:t>if</a:t>
                      </a:r>
                      <a:r>
                        <a:rPr lang="en-GB" sz="1100" b="0" i="0" u="none" strike="noStrike" dirty="0">
                          <a:effectLst/>
                          <a:latin typeface="Calibri" panose="020F0502020204030204" pitchFamily="34" charset="0"/>
                        </a:rPr>
                        <a:t> they already have a sibling </a:t>
                      </a:r>
                      <a:r>
                        <a:rPr lang="en-GB" sz="1100" b="0" i="0" u="none" strike="noStrike" dirty="0" smtClean="0">
                          <a:effectLst/>
                          <a:latin typeface="Calibri" panose="020F0502020204030204" pitchFamily="34" charset="0"/>
                        </a:rPr>
                        <a:t>attending that </a:t>
                      </a:r>
                      <a:r>
                        <a:rPr lang="en-GB" sz="1100" b="0" i="0" u="none" strike="noStrike" dirty="0">
                          <a:effectLst/>
                          <a:latin typeface="Calibri" panose="020F0502020204030204" pitchFamily="34" charset="0"/>
                        </a:rPr>
                        <a:t>school</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5559810"/>
                  </a:ext>
                </a:extLst>
              </a:tr>
              <a:tr h="155561">
                <a:tc>
                  <a:txBody>
                    <a:bodyPr/>
                    <a:lstStyle/>
                    <a:p>
                      <a:pPr algn="l" fontAlgn="b"/>
                      <a:endParaRPr lang="en-GB" sz="1100" b="0" i="0" u="none" strike="noStrike">
                        <a:effectLst/>
                        <a:latin typeface="Calibri" panose="020F0502020204030204"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725487141"/>
                  </a:ext>
                </a:extLst>
              </a:tr>
              <a:tr h="155561">
                <a:tc>
                  <a:txBody>
                    <a:bodyPr/>
                    <a:lstStyle/>
                    <a:p>
                      <a:pPr algn="l" fontAlgn="b"/>
                      <a:r>
                        <a:rPr lang="en-GB" sz="1100" b="0" i="0" u="none" strike="noStrike">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l" fontAlgn="b"/>
                      <a:r>
                        <a:rPr lang="en-GB" sz="1100" b="0" i="0" u="none" strike="noStrike" dirty="0" smtClean="0">
                          <a:effectLst/>
                          <a:latin typeface="Calibri" panose="020F0502020204030204" pitchFamily="34" charset="0"/>
                        </a:rPr>
                        <a:t> Not </a:t>
                      </a:r>
                      <a:r>
                        <a:rPr lang="en-GB" sz="1100" b="0" i="0" u="none" strike="noStrike" dirty="0">
                          <a:effectLst/>
                          <a:latin typeface="Calibri" panose="020F0502020204030204" pitchFamily="34" charset="0"/>
                        </a:rPr>
                        <a:t>affected</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l" fontAlgn="b"/>
                      <a:endParaRPr lang="en-GB" sz="800" b="0" i="0" u="none" strike="noStrike">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en-GB" sz="800" b="0" i="0" u="none" strike="noStrike" dirty="0">
                        <a:effectLst/>
                        <a:latin typeface="Calibri" panose="020F050202020403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255331325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07072099"/>
              </p:ext>
            </p:extLst>
          </p:nvPr>
        </p:nvGraphicFramePr>
        <p:xfrm>
          <a:off x="1475656" y="1785844"/>
          <a:ext cx="4990543" cy="2476500"/>
        </p:xfrm>
        <a:graphic>
          <a:graphicData uri="http://schemas.openxmlformats.org/drawingml/2006/table">
            <a:tbl>
              <a:tblPr/>
              <a:tblGrid>
                <a:gridCol w="792088">
                  <a:extLst>
                    <a:ext uri="{9D8B030D-6E8A-4147-A177-3AD203B41FA5}">
                      <a16:colId xmlns:a16="http://schemas.microsoft.com/office/drawing/2014/main" val="4183811482"/>
                    </a:ext>
                  </a:extLst>
                </a:gridCol>
                <a:gridCol w="1353655">
                  <a:extLst>
                    <a:ext uri="{9D8B030D-6E8A-4147-A177-3AD203B41FA5}">
                      <a16:colId xmlns:a16="http://schemas.microsoft.com/office/drawing/2014/main" val="907369316"/>
                    </a:ext>
                  </a:extLst>
                </a:gridCol>
                <a:gridCol w="1306513">
                  <a:extLst>
                    <a:ext uri="{9D8B030D-6E8A-4147-A177-3AD203B41FA5}">
                      <a16:colId xmlns:a16="http://schemas.microsoft.com/office/drawing/2014/main" val="2317898198"/>
                    </a:ext>
                  </a:extLst>
                </a:gridCol>
                <a:gridCol w="1004887">
                  <a:extLst>
                    <a:ext uri="{9D8B030D-6E8A-4147-A177-3AD203B41FA5}">
                      <a16:colId xmlns:a16="http://schemas.microsoft.com/office/drawing/2014/main" val="3285384114"/>
                    </a:ext>
                  </a:extLst>
                </a:gridCol>
                <a:gridCol w="533400">
                  <a:extLst>
                    <a:ext uri="{9D8B030D-6E8A-4147-A177-3AD203B41FA5}">
                      <a16:colId xmlns:a16="http://schemas.microsoft.com/office/drawing/2014/main" val="1188314982"/>
                    </a:ext>
                  </a:extLst>
                </a:gridCol>
              </a:tblGrid>
              <a:tr h="381000">
                <a:tc>
                  <a:txBody>
                    <a:bodyPr/>
                    <a:lstStyle/>
                    <a:p>
                      <a:pPr algn="ctr" fontAlgn="b"/>
                      <a:r>
                        <a:rPr lang="en-GB" sz="1100" b="1" i="0" u="none" strike="noStrike" dirty="0">
                          <a:effectLst/>
                          <a:latin typeface="Calibri" panose="020F0502020204030204" pitchFamily="34" charset="0"/>
                        </a:rPr>
                        <a:t>Current Year Group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dirty="0">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100" b="0" i="0" u="none" strike="noStrike">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985616"/>
                  </a:ext>
                </a:extLst>
              </a:tr>
              <a:tr h="190500">
                <a:tc>
                  <a:txBody>
                    <a:bodyPr/>
                    <a:lstStyle/>
                    <a:p>
                      <a:pPr algn="ctr" fontAlgn="b"/>
                      <a:r>
                        <a:rPr lang="en-GB" sz="1100" b="0" i="1" u="none" strike="noStrike" dirty="0">
                          <a:effectLst/>
                          <a:latin typeface="Calibri" panose="020F0502020204030204" pitchFamily="34" charset="0"/>
                        </a:rPr>
                        <a:t>2022/23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dirty="0" smtClean="0">
                          <a:solidFill>
                            <a:schemeClr val="tx1"/>
                          </a:solidFill>
                          <a:effectLst/>
                          <a:latin typeface="Calibri" panose="020F0502020204030204" pitchFamily="34" charset="0"/>
                        </a:rPr>
                        <a:t>2023/24</a:t>
                      </a:r>
                      <a:endParaRPr lang="en-GB" sz="1100" b="0" i="1" u="none" strike="noStrike" dirty="0">
                        <a:solidFill>
                          <a:schemeClr val="tx1"/>
                        </a:solidFill>
                        <a:effectLst/>
                        <a:latin typeface="Calibri" panose="020F0502020204030204" pitchFamily="34" charset="0"/>
                      </a:endParaRP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dirty="0" smtClean="0">
                          <a:effectLst/>
                          <a:latin typeface="Calibri" panose="020F0502020204030204" pitchFamily="34" charset="0"/>
                        </a:rPr>
                        <a:t>2024/25</a:t>
                      </a:r>
                      <a:endParaRPr lang="en-GB" sz="1100" b="0" i="1" u="none" strike="noStrike" dirty="0">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dirty="0" smtClean="0">
                          <a:effectLst/>
                          <a:latin typeface="Calibri" panose="020F0502020204030204" pitchFamily="34" charset="0"/>
                        </a:rPr>
                        <a:t>2025/26</a:t>
                      </a:r>
                      <a:endParaRPr lang="en-GB" sz="1100" b="0" i="1" u="none" strike="noStrike" dirty="0">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1" u="none" strike="noStrike" dirty="0" smtClean="0">
                          <a:effectLst/>
                          <a:latin typeface="Calibri" panose="020F0502020204030204" pitchFamily="34" charset="0"/>
                        </a:rPr>
                        <a:t>2026/27</a:t>
                      </a:r>
                      <a:endParaRPr lang="en-GB" sz="1100" b="0" i="1" u="none" strike="noStrike" dirty="0">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94446"/>
                  </a:ext>
                </a:extLst>
              </a:tr>
              <a:tr h="190500">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Calibri" panose="020F0502020204030204" pitchFamily="34" charset="0"/>
                        </a:rPr>
                        <a:t>2 </a:t>
                      </a:r>
                      <a:r>
                        <a:rPr lang="en-GB" sz="1100" b="0" i="0" u="none" strike="noStrike" dirty="0">
                          <a:solidFill>
                            <a:schemeClr val="tx1"/>
                          </a:solidFill>
                          <a:effectLst/>
                          <a:latin typeface="Calibri" panose="020F0502020204030204" pitchFamily="34" charset="0"/>
                        </a:rPr>
                        <a:t>years old</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121457"/>
                  </a:ext>
                </a:extLst>
              </a:tr>
              <a:tr h="190500">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Calibri" panose="020F0502020204030204" pitchFamily="34" charset="0"/>
                        </a:rPr>
                        <a:t>ELC</a:t>
                      </a:r>
                      <a:r>
                        <a:rPr lang="en-GB" sz="1100" b="0" i="0" u="none" strike="noStrike" dirty="0">
                          <a:solidFill>
                            <a:schemeClr val="tx1"/>
                          </a:solidFill>
                          <a:effectLst/>
                          <a:latin typeface="Calibri" panose="020F0502020204030204" pitchFamily="34" charset="0"/>
                        </a:rPr>
                        <a:t>*(</a:t>
                      </a:r>
                      <a:r>
                        <a:rPr lang="en-GB" sz="1100" b="0" i="0" u="none" strike="noStrike" dirty="0" smtClean="0">
                          <a:solidFill>
                            <a:schemeClr val="tx1"/>
                          </a:solidFill>
                          <a:effectLst/>
                          <a:latin typeface="Calibri" panose="020F0502020204030204" pitchFamily="34" charset="0"/>
                        </a:rPr>
                        <a:t>Ante </a:t>
                      </a:r>
                      <a:r>
                        <a:rPr lang="en-GB" sz="1100" b="0" i="0" u="none" strike="noStrike" dirty="0">
                          <a:solidFill>
                            <a:schemeClr val="tx1"/>
                          </a:solidFill>
                          <a:effectLst/>
                          <a:latin typeface="Calibri" panose="020F0502020204030204" pitchFamily="34" charset="0"/>
                        </a:rPr>
                        <a:t>Pre-school)</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ELC*(</a:t>
                      </a:r>
                      <a:r>
                        <a:rPr lang="en-GB" sz="1100" b="0" i="0" u="none" strike="noStrike" dirty="0" smtClean="0">
                          <a:effectLst/>
                          <a:latin typeface="Calibri" panose="020F0502020204030204" pitchFamily="34" charset="0"/>
                        </a:rPr>
                        <a:t>Ante </a:t>
                      </a:r>
                      <a:r>
                        <a:rPr lang="en-GB" sz="1100" b="0" i="0" u="none" strike="noStrike" dirty="0">
                          <a:effectLst/>
                          <a:latin typeface="Calibri" panose="020F0502020204030204" pitchFamily="34" charset="0"/>
                        </a:rPr>
                        <a:t>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914890"/>
                  </a:ext>
                </a:extLst>
              </a:tr>
              <a:tr h="190500">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chemeClr val="tx1"/>
                          </a:solidFill>
                          <a:effectLst/>
                          <a:latin typeface="Calibri" panose="020F0502020204030204" pitchFamily="34" charset="0"/>
                        </a:rPr>
                        <a:t>ELC</a:t>
                      </a:r>
                      <a:r>
                        <a:rPr lang="en-GB" sz="1100" b="0" i="0" u="none" strike="noStrike" dirty="0">
                          <a:solidFill>
                            <a:schemeClr val="tx1"/>
                          </a:solidFill>
                          <a:effectLst/>
                          <a:latin typeface="Calibri" panose="020F0502020204030204" pitchFamily="34" charset="0"/>
                        </a:rPr>
                        <a:t>*(Pre-school)</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ELC*(Pre-school)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ELC*(Pre-school)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en-GB" sz="1100" b="0" i="0" u="none" strike="noStrike" dirty="0">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318553"/>
                  </a:ext>
                </a:extLst>
              </a:tr>
              <a:tr h="190500">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solidFill>
                            <a:schemeClr val="tx1"/>
                          </a:solidFill>
                          <a:effectLst/>
                          <a:latin typeface="Calibri" panose="020F0502020204030204" pitchFamily="34" charset="0"/>
                        </a:rPr>
                        <a:t>P1</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18792372"/>
                  </a:ext>
                </a:extLst>
              </a:tr>
              <a:tr h="190500">
                <a:tc>
                  <a:txBody>
                    <a:bodyPr/>
                    <a:lstStyle/>
                    <a:p>
                      <a:pPr algn="ctr" fontAlgn="b"/>
                      <a:r>
                        <a:rPr lang="en-GB" sz="1100" b="0" i="0" u="none" strike="noStrike" dirty="0">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solidFill>
                            <a:schemeClr val="tx1"/>
                          </a:solidFill>
                          <a:effectLst/>
                          <a:latin typeface="Calibri" panose="020F0502020204030204" pitchFamily="34" charset="0"/>
                        </a:rPr>
                        <a:t>P2</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611221645"/>
                  </a:ext>
                </a:extLst>
              </a:tr>
              <a:tr h="190500">
                <a:tc>
                  <a:txBody>
                    <a:bodyPr/>
                    <a:lstStyle/>
                    <a:p>
                      <a:pPr algn="ctr" fontAlgn="b"/>
                      <a:r>
                        <a:rPr lang="en-GB" sz="1100" b="0" i="0" u="none" strike="noStrike" dirty="0">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solidFill>
                            <a:schemeClr val="tx1"/>
                          </a:solidFill>
                          <a:effectLst/>
                          <a:latin typeface="Calibri" panose="020F0502020204030204" pitchFamily="34" charset="0"/>
                        </a:rPr>
                        <a:t>P3</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551008467"/>
                  </a:ext>
                </a:extLst>
              </a:tr>
              <a:tr h="190500">
                <a:tc>
                  <a:txBody>
                    <a:bodyPr/>
                    <a:lstStyle/>
                    <a:p>
                      <a:pPr algn="ctr" fontAlgn="b"/>
                      <a:r>
                        <a:rPr lang="en-GB" sz="1100" b="0" i="0" u="none" strike="noStrike" dirty="0">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solidFill>
                            <a:schemeClr val="tx1"/>
                          </a:solidFill>
                          <a:effectLst/>
                          <a:latin typeface="Calibri" panose="020F0502020204030204" pitchFamily="34" charset="0"/>
                        </a:rPr>
                        <a:t>P4</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696282529"/>
                  </a:ext>
                </a:extLst>
              </a:tr>
              <a:tr h="190500">
                <a:tc>
                  <a:txBody>
                    <a:bodyPr/>
                    <a:lstStyle/>
                    <a:p>
                      <a:pPr algn="ctr" fontAlgn="b"/>
                      <a:r>
                        <a:rPr lang="en-GB" sz="1100" b="0" i="0" u="none" strike="noStrike" dirty="0">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solidFill>
                            <a:schemeClr val="tx1"/>
                          </a:solidFill>
                          <a:effectLst/>
                          <a:latin typeface="Calibri" panose="020F0502020204030204" pitchFamily="34" charset="0"/>
                        </a:rPr>
                        <a:t>P5</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351255785"/>
                  </a:ext>
                </a:extLst>
              </a:tr>
              <a:tr h="190500">
                <a:tc>
                  <a:txBody>
                    <a:bodyPr/>
                    <a:lstStyle/>
                    <a:p>
                      <a:pPr algn="ctr" fontAlgn="b"/>
                      <a:r>
                        <a:rPr lang="en-GB" sz="1100" b="0" i="0" u="none" strike="noStrike" dirty="0">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solidFill>
                            <a:schemeClr val="tx1"/>
                          </a:solidFill>
                          <a:effectLst/>
                          <a:latin typeface="Calibri" panose="020F0502020204030204" pitchFamily="34" charset="0"/>
                        </a:rPr>
                        <a:t>P6</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GB" sz="1100" b="0" i="0" u="none" strike="noStrike" dirty="0">
                          <a:effectLst/>
                          <a:latin typeface="Calibri" panose="020F0502020204030204" pitchFamily="34" charset="0"/>
                        </a:rPr>
                        <a:t>P6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92094151"/>
                  </a:ext>
                </a:extLst>
              </a:tr>
              <a:tr h="190500">
                <a:tc>
                  <a:txBody>
                    <a:bodyPr/>
                    <a:lstStyle/>
                    <a:p>
                      <a:pPr algn="ctr" fontAlgn="b"/>
                      <a:r>
                        <a:rPr lang="en-GB" sz="1100" b="0" i="0" u="none" strike="noStrike" dirty="0">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GB" sz="1100" b="0" i="0" u="none" strike="noStrike" dirty="0">
                          <a:solidFill>
                            <a:schemeClr val="tx1"/>
                          </a:solidFill>
                          <a:effectLst/>
                          <a:latin typeface="Calibri" panose="020F0502020204030204" pitchFamily="34" charset="0"/>
                        </a:rPr>
                        <a:t>P7</a:t>
                      </a:r>
                    </a:p>
                  </a:txBody>
                  <a:tcPr marL="9525" marR="9525" marT="9525" marB="0" anchor="b">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100" b="0" i="0" u="none" strike="noStrike" dirty="0">
                          <a:effectLst/>
                          <a:latin typeface="Calibri" panose="020F0502020204030204" pitchFamily="34" charset="0"/>
                        </a:rPr>
                        <a:t>P7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026787625"/>
                  </a:ext>
                </a:extLst>
              </a:tr>
            </a:tbl>
          </a:graphicData>
        </a:graphic>
      </p:graphicFrame>
    </p:spTree>
    <p:extLst>
      <p:ext uri="{BB962C8B-B14F-4D97-AF65-F5344CB8AC3E}">
        <p14:creationId xmlns:p14="http://schemas.microsoft.com/office/powerpoint/2010/main" val="3745990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GB" altLang="en-US" smtClean="0"/>
              <a:t>Project Timeline</a:t>
            </a:r>
          </a:p>
        </p:txBody>
      </p:sp>
      <p:sp>
        <p:nvSpPr>
          <p:cNvPr id="4" name="Down Arrow Callout 3"/>
          <p:cNvSpPr/>
          <p:nvPr/>
        </p:nvSpPr>
        <p:spPr>
          <a:xfrm>
            <a:off x="1004211" y="1981051"/>
            <a:ext cx="1964831" cy="2494106"/>
          </a:xfrm>
          <a:prstGeom prst="downArrowCallout">
            <a:avLst>
              <a:gd name="adj1" fmla="val 16807"/>
              <a:gd name="adj2" fmla="val 16807"/>
              <a:gd name="adj3" fmla="val 25000"/>
              <a:gd name="adj4" fmla="val 77473"/>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8" name="Right Arrow Callout 7"/>
          <p:cNvSpPr/>
          <p:nvPr/>
        </p:nvSpPr>
        <p:spPr>
          <a:xfrm>
            <a:off x="1016952" y="4529651"/>
            <a:ext cx="2550368" cy="1272337"/>
          </a:xfrm>
          <a:prstGeom prst="rightArrowCallout">
            <a:avLst>
              <a:gd name="adj1" fmla="val 25000"/>
              <a:gd name="adj2" fmla="val 30394"/>
              <a:gd name="adj3" fmla="val 40884"/>
              <a:gd name="adj4" fmla="val 72736"/>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9" name="Up Arrow Callout 8"/>
          <p:cNvSpPr/>
          <p:nvPr/>
        </p:nvSpPr>
        <p:spPr>
          <a:xfrm>
            <a:off x="3635896" y="3573016"/>
            <a:ext cx="1933727" cy="2228971"/>
          </a:xfrm>
          <a:prstGeom prst="upArrowCallout">
            <a:avLst>
              <a:gd name="adj1" fmla="val 17814"/>
              <a:gd name="adj2" fmla="val 19969"/>
              <a:gd name="adj3" fmla="val 25000"/>
              <a:gd name="adj4" fmla="val 56972"/>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14" name="Right Arrow Callout 13"/>
          <p:cNvSpPr/>
          <p:nvPr/>
        </p:nvSpPr>
        <p:spPr>
          <a:xfrm>
            <a:off x="3584249" y="1981051"/>
            <a:ext cx="2592288" cy="1368151"/>
          </a:xfrm>
          <a:prstGeom prst="rightArrowCallout">
            <a:avLst>
              <a:gd name="adj1" fmla="val 25000"/>
              <a:gd name="adj2" fmla="val 30394"/>
              <a:gd name="adj3" fmla="val 40884"/>
              <a:gd name="adj4" fmla="val 71616"/>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15" name="Rectangle 14"/>
          <p:cNvSpPr/>
          <p:nvPr/>
        </p:nvSpPr>
        <p:spPr>
          <a:xfrm>
            <a:off x="6263216" y="1981051"/>
            <a:ext cx="1926613" cy="3820936"/>
          </a:xfrm>
          <a:prstGeom prst="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1094065" y="4676943"/>
            <a:ext cx="1728192" cy="1200329"/>
          </a:xfrm>
          <a:prstGeom prst="rect">
            <a:avLst/>
          </a:prstGeom>
          <a:no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Statutory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Consultation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1200" b="1" dirty="0" smtClean="0">
                <a:solidFill>
                  <a:prstClr val="black"/>
                </a:solidFill>
              </a:rPr>
              <a:t>27</a:t>
            </a: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February </a:t>
            </a: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 </a:t>
            </a: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23 April 2023</a:t>
            </a:r>
            <a:endPar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TextBox 16"/>
          <p:cNvSpPr txBox="1"/>
          <p:nvPr/>
        </p:nvSpPr>
        <p:spPr>
          <a:xfrm>
            <a:off x="3749045" y="4653136"/>
            <a:ext cx="1656184" cy="1015663"/>
          </a:xfrm>
          <a:prstGeom prst="rect">
            <a:avLst/>
          </a:prstGeom>
          <a:no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Final Consultation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Report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Written after 23 April 2023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TextBox 19"/>
          <p:cNvSpPr txBox="1"/>
          <p:nvPr/>
        </p:nvSpPr>
        <p:spPr>
          <a:xfrm>
            <a:off x="3681428" y="2276872"/>
            <a:ext cx="1728192" cy="830997"/>
          </a:xfrm>
          <a:prstGeom prst="rect">
            <a:avLst/>
          </a:prstGeom>
          <a:no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Consideration by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Council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1" dirty="0" smtClean="0">
                <a:solidFill>
                  <a:prstClr val="black"/>
                </a:solidFill>
              </a:rPr>
              <a:t>June</a:t>
            </a: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2023</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TextBox 22"/>
          <p:cNvSpPr txBox="1"/>
          <p:nvPr/>
        </p:nvSpPr>
        <p:spPr>
          <a:xfrm>
            <a:off x="1016952" y="1981051"/>
            <a:ext cx="1923671" cy="1969770"/>
          </a:xfrm>
          <a:prstGeom prst="rect">
            <a:avLst/>
          </a:prstGeom>
          <a:noFill/>
          <a:scene3d>
            <a:camera prst="orthographicFront"/>
            <a:lightRig rig="threePt" dir="t"/>
          </a:scene3d>
          <a:sp3d>
            <a:bevelT/>
          </a:sp3d>
        </p:spPr>
        <p:txBody>
          <a:bodyPr>
            <a:spAutoFit/>
          </a:bodyPr>
          <a:lstStyle/>
          <a:p>
            <a:pPr algn="ctr" eaLnBrk="1" hangingPunct="1">
              <a:defRPr/>
            </a:pPr>
            <a:r>
              <a:rPr lang="en-GB" sz="1100" b="1" dirty="0"/>
              <a:t>Proposal to establish a new primary school and its associated catchment area within the land at </a:t>
            </a:r>
            <a:r>
              <a:rPr lang="en-GB" sz="1100" b="1" dirty="0" err="1"/>
              <a:t>Easthouses</a:t>
            </a:r>
            <a:r>
              <a:rPr lang="en-GB" sz="1100" b="1" dirty="0"/>
              <a:t> and to realign the catchment areas of Dalkeith High School, </a:t>
            </a:r>
            <a:r>
              <a:rPr lang="en-GB" sz="1100" b="1" dirty="0" err="1"/>
              <a:t>Newbattle</a:t>
            </a:r>
            <a:r>
              <a:rPr lang="en-GB" sz="1100" b="1" dirty="0"/>
              <a:t> High School and </a:t>
            </a:r>
            <a:r>
              <a:rPr lang="en-GB" sz="1100" b="1" dirty="0" err="1"/>
              <a:t>Lasswade</a:t>
            </a:r>
            <a:r>
              <a:rPr lang="en-GB" sz="1100" b="1" dirty="0"/>
              <a:t> High School.</a:t>
            </a:r>
            <a:endParaRPr lang="en-GB" sz="11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TextBox 25"/>
          <p:cNvSpPr txBox="1"/>
          <p:nvPr/>
        </p:nvSpPr>
        <p:spPr>
          <a:xfrm>
            <a:off x="6233300" y="2276872"/>
            <a:ext cx="1944216" cy="3016210"/>
          </a:xfrm>
          <a:prstGeom prst="rect">
            <a:avLst/>
          </a:prstGeom>
          <a:no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Change to the catchment areas of King’s Park, </a:t>
            </a:r>
            <a:r>
              <a:rPr kumimoji="0" lang="en-GB" sz="1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Lawfield</a:t>
            </a:r>
            <a:r>
              <a:rPr kumimoji="0" lang="en-GB" sz="1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Mayfield, </a:t>
            </a:r>
            <a:r>
              <a:rPr kumimoji="0" lang="en-GB" sz="10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Newtongrange</a:t>
            </a:r>
            <a:r>
              <a:rPr kumimoji="0" lang="en-GB" sz="1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and Woodburn PS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b="1" dirty="0" smtClean="0">
                <a:solidFill>
                  <a:prstClr val="black"/>
                </a:solidFill>
              </a:rPr>
              <a:t>August 2024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smtClean="0">
                <a:solidFill>
                  <a:prstClr val="black"/>
                </a:solidFill>
              </a:rPr>
              <a:t>Change to the catchment areas of Dalkeith and </a:t>
            </a:r>
            <a:r>
              <a:rPr lang="en-GB" sz="1000" dirty="0" err="1" smtClean="0">
                <a:solidFill>
                  <a:prstClr val="black"/>
                </a:solidFill>
              </a:rPr>
              <a:t>Newbattle</a:t>
            </a:r>
            <a:r>
              <a:rPr lang="en-GB" sz="1000" dirty="0" smtClean="0">
                <a:solidFill>
                  <a:prstClr val="black"/>
                </a:solidFill>
              </a:rPr>
              <a:t> 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August</a:t>
            </a:r>
            <a:r>
              <a:rPr kumimoji="0" lang="en-GB" sz="1000" b="1"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2024</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1000" b="1" baseline="0" dirty="0">
              <a:solidFill>
                <a:prstClr val="black"/>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Change to the catchment areas of </a:t>
            </a:r>
            <a:r>
              <a:rPr kumimoji="0" lang="en-GB" sz="100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Bonnyrigg</a:t>
            </a:r>
            <a:r>
              <a:rPr kumimoji="0" lang="en-GB" sz="100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and </a:t>
            </a:r>
            <a:r>
              <a:rPr kumimoji="0" lang="en-GB" sz="100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Newtongrange</a:t>
            </a:r>
            <a:r>
              <a:rPr kumimoji="0" lang="en-GB" sz="100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PS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b="1" noProof="0" dirty="0" smtClean="0">
                <a:solidFill>
                  <a:prstClr val="black"/>
                </a:solidFill>
              </a:rPr>
              <a:t>August 2023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i="0" u="none" strike="noStrike" kern="1200" cap="none" spc="0" normalizeH="0" baseline="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noProof="0" dirty="0" smtClean="0">
                <a:solidFill>
                  <a:prstClr val="black"/>
                </a:solidFill>
              </a:rPr>
              <a:t>Changes to the catchment areas of </a:t>
            </a:r>
            <a:r>
              <a:rPr lang="en-GB" sz="1000" noProof="0" dirty="0" err="1" smtClean="0">
                <a:solidFill>
                  <a:prstClr val="black"/>
                </a:solidFill>
              </a:rPr>
              <a:t>Lasswade</a:t>
            </a:r>
            <a:r>
              <a:rPr lang="en-GB" sz="1000" noProof="0" dirty="0" smtClean="0">
                <a:solidFill>
                  <a:prstClr val="black"/>
                </a:solidFill>
              </a:rPr>
              <a:t> and Dalkeith 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dirty="0" smtClean="0">
                <a:ln>
                  <a:noFill/>
                </a:ln>
                <a:solidFill>
                  <a:prstClr val="black"/>
                </a:solidFill>
                <a:effectLst/>
                <a:uLnTx/>
                <a:uFillTx/>
                <a:latin typeface="Arial" panose="020B0604020202020204" pitchFamily="34" charset="0"/>
                <a:ea typeface="+mn-ea"/>
                <a:cs typeface="+mn-cs"/>
              </a:rPr>
              <a:t>August</a:t>
            </a:r>
            <a:r>
              <a:rPr kumimoji="0" lang="en-GB" sz="1000" b="1" i="0" u="none" strike="noStrike" kern="1200" cap="none" spc="0" normalizeH="0" dirty="0" smtClean="0">
                <a:ln>
                  <a:noFill/>
                </a:ln>
                <a:solidFill>
                  <a:prstClr val="black"/>
                </a:solidFill>
                <a:effectLst/>
                <a:uLnTx/>
                <a:uFillTx/>
                <a:latin typeface="Arial" panose="020B0604020202020204" pitchFamily="34" charset="0"/>
                <a:ea typeface="+mn-ea"/>
                <a:cs typeface="+mn-cs"/>
              </a:rPr>
              <a:t> 2023</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8357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9750" y="2420938"/>
            <a:ext cx="8229600" cy="1143000"/>
          </a:xfrm>
        </p:spPr>
        <p:txBody>
          <a:bodyPr/>
          <a:lstStyle/>
          <a:p>
            <a:pPr eaLnBrk="1" hangingPunct="1"/>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sz="5400" dirty="0" smtClean="0"/>
              <a:t>Questions?</a:t>
            </a:r>
            <a:r>
              <a:rPr lang="en-GB" altLang="en-US" dirty="0" smtClean="0"/>
              <a:t/>
            </a:r>
            <a:br>
              <a:rPr lang="en-GB" altLang="en-US" dirty="0" smtClean="0"/>
            </a:br>
            <a:r>
              <a:rPr lang="en-GB" altLang="en-US" dirty="0"/>
              <a:t/>
            </a:r>
            <a:br>
              <a:rPr lang="en-GB" altLang="en-US" dirty="0"/>
            </a:br>
            <a:r>
              <a:rPr lang="en-GB" altLang="en-US" sz="3200" dirty="0" smtClean="0"/>
              <a:t>For any further or more specific questions please email </a:t>
            </a:r>
            <a:r>
              <a:rPr lang="en-GB" altLang="en-US" sz="3200" dirty="0" smtClean="0">
                <a:hlinkClick r:id="rId3"/>
              </a:rPr>
              <a:t>educationconsultation@midlothian.gov.uk</a:t>
            </a:r>
            <a:r>
              <a:rPr lang="en-GB" altLang="en-US" sz="320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88913"/>
            <a:ext cx="8229600" cy="1223962"/>
          </a:xfrm>
        </p:spPr>
        <p:txBody>
          <a:bodyPr/>
          <a:lstStyle/>
          <a:p>
            <a:pPr eaLnBrk="1" hangingPunct="1">
              <a:spcAft>
                <a:spcPts val="1200"/>
              </a:spcAft>
            </a:pPr>
            <a:r>
              <a:rPr lang="en-GB" altLang="en-US" sz="3200" dirty="0" smtClean="0"/>
              <a:t>Statutory Consultation Process</a:t>
            </a:r>
          </a:p>
        </p:txBody>
      </p:sp>
      <p:sp>
        <p:nvSpPr>
          <p:cNvPr id="6147" name="Content Placeholder 2"/>
          <p:cNvSpPr>
            <a:spLocks noGrp="1"/>
          </p:cNvSpPr>
          <p:nvPr>
            <p:ph idx="1"/>
          </p:nvPr>
        </p:nvSpPr>
        <p:spPr>
          <a:xfrm>
            <a:off x="107504" y="1700808"/>
            <a:ext cx="8285163" cy="5300662"/>
          </a:xfrm>
        </p:spPr>
        <p:txBody>
          <a:bodyPr/>
          <a:lstStyle/>
          <a:p>
            <a:r>
              <a:rPr lang="en-GB" sz="2400" dirty="0"/>
              <a:t>The duties placed on local authorities in relation to the adequate and efficient provision of school education in their </a:t>
            </a:r>
            <a:r>
              <a:rPr lang="en-GB" sz="2400" dirty="0" smtClean="0"/>
              <a:t>area in the </a:t>
            </a:r>
            <a:r>
              <a:rPr lang="en-GB" sz="2400" i="1" dirty="0" smtClean="0"/>
              <a:t>Education </a:t>
            </a:r>
            <a:r>
              <a:rPr lang="en-GB" sz="2400" i="1" dirty="0"/>
              <a:t>(Scotland) Act 1980 </a:t>
            </a:r>
          </a:p>
          <a:p>
            <a:pPr eaLnBrk="1" hangingPunct="1">
              <a:defRPr/>
            </a:pPr>
            <a:endParaRPr lang="en-GB" sz="2400" dirty="0">
              <a:solidFill>
                <a:srgbClr val="FF0000"/>
              </a:solidFill>
            </a:endParaRPr>
          </a:p>
          <a:p>
            <a:pPr eaLnBrk="1" hangingPunct="1">
              <a:defRPr/>
            </a:pPr>
            <a:r>
              <a:rPr lang="en-GB" sz="2400" dirty="0"/>
              <a:t>The responsibilities associated with the National Improvement Framework and the new duties imposed on Education Authorities by the </a:t>
            </a:r>
            <a:r>
              <a:rPr lang="en-GB" sz="2400" i="1" dirty="0"/>
              <a:t>Standards in Scotland’s Schools etc. Act 2000 as amended by the 2016 </a:t>
            </a:r>
            <a:r>
              <a:rPr lang="en-GB" sz="2400" i="1" dirty="0" smtClean="0"/>
              <a:t>Act</a:t>
            </a:r>
            <a:endParaRPr lang="en-GB" sz="2400" dirty="0" smtClean="0"/>
          </a:p>
          <a:p>
            <a:pPr marL="0" indent="0" eaLnBrk="1" hangingPunct="1">
              <a:buNone/>
              <a:defRPr/>
            </a:pPr>
            <a:endParaRPr lang="en-GB" sz="2400" dirty="0"/>
          </a:p>
          <a:p>
            <a:pPr eaLnBrk="1" hangingPunct="1">
              <a:defRPr/>
            </a:pPr>
            <a:r>
              <a:rPr lang="en-GB" sz="2400" dirty="0" smtClean="0"/>
              <a:t>The </a:t>
            </a:r>
            <a:r>
              <a:rPr lang="en-GB" sz="2400" dirty="0"/>
              <a:t>duties placed on local authorities to secure best value in the delivery of services</a:t>
            </a:r>
          </a:p>
          <a:p>
            <a:pPr marL="0" indent="0" eaLnBrk="1" hangingPunct="1">
              <a:spcBef>
                <a:spcPts val="1200"/>
              </a:spcBef>
              <a:buNone/>
              <a:defRPr/>
            </a:pPr>
            <a:endParaRPr lang="en-GB" sz="2400" dirty="0" smtClean="0"/>
          </a:p>
          <a:p>
            <a:pPr marL="0" indent="0" eaLnBrk="1" hangingPunct="1">
              <a:buFont typeface="Arial" panose="020B0604020202020204" pitchFamily="34" charset="0"/>
              <a:buNone/>
              <a:defRPr/>
            </a:pPr>
            <a:endParaRPr lang="en-GB"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7950" y="260350"/>
            <a:ext cx="7715250" cy="1143000"/>
          </a:xfrm>
        </p:spPr>
        <p:txBody>
          <a:bodyPr/>
          <a:lstStyle/>
          <a:p>
            <a:pPr eaLnBrk="1" hangingPunct="1"/>
            <a:r>
              <a:rPr lang="en-GB" altLang="en-US" sz="3200" dirty="0" smtClean="0"/>
              <a:t>Statutory Consultation Process and Timeline</a:t>
            </a:r>
          </a:p>
        </p:txBody>
      </p:sp>
      <p:sp>
        <p:nvSpPr>
          <p:cNvPr id="9219" name="Content Placeholder 2"/>
          <p:cNvSpPr>
            <a:spLocks noGrp="1"/>
          </p:cNvSpPr>
          <p:nvPr>
            <p:ph idx="1"/>
          </p:nvPr>
        </p:nvSpPr>
        <p:spPr>
          <a:xfrm>
            <a:off x="107950" y="1484784"/>
            <a:ext cx="9144000" cy="4525963"/>
          </a:xfrm>
        </p:spPr>
        <p:txBody>
          <a:bodyPr/>
          <a:lstStyle/>
          <a:p>
            <a:pPr marL="0" indent="0" eaLnBrk="1" hangingPunct="1">
              <a:buNone/>
            </a:pPr>
            <a:endParaRPr lang="en-GB" altLang="en-US" sz="2400" dirty="0" smtClean="0"/>
          </a:p>
          <a:p>
            <a:pPr eaLnBrk="1" hangingPunct="1"/>
            <a:r>
              <a:rPr lang="en-GB" altLang="en-US" sz="2400" dirty="0" smtClean="0"/>
              <a:t>Consideration by Midlothian Council - May 2018, approval to undertake a statutory consultation</a:t>
            </a:r>
          </a:p>
          <a:p>
            <a:pPr eaLnBrk="1" hangingPunct="1"/>
            <a:endParaRPr lang="en-GB" altLang="en-US" sz="2400" dirty="0" smtClean="0"/>
          </a:p>
          <a:p>
            <a:pPr eaLnBrk="1" hangingPunct="1"/>
            <a:r>
              <a:rPr lang="en-GB" altLang="en-US" sz="2400" dirty="0" smtClean="0"/>
              <a:t>Proposal Paper including Educational Benefits Statement published 27</a:t>
            </a:r>
            <a:r>
              <a:rPr lang="en-GB" altLang="en-US" sz="2400" baseline="30000" dirty="0" smtClean="0"/>
              <a:t>th</a:t>
            </a:r>
            <a:r>
              <a:rPr lang="en-GB" altLang="en-US" sz="2400" dirty="0" smtClean="0"/>
              <a:t>  February 2023</a:t>
            </a:r>
          </a:p>
          <a:p>
            <a:pPr eaLnBrk="1" hangingPunct="1"/>
            <a:endParaRPr lang="en-GB" altLang="en-US" sz="2400" dirty="0" smtClean="0"/>
          </a:p>
          <a:p>
            <a:pPr eaLnBrk="1" hangingPunct="1"/>
            <a:r>
              <a:rPr lang="en-GB" altLang="en-US" sz="2400" dirty="0" smtClean="0"/>
              <a:t>Statutory Consultation Period – 27</a:t>
            </a:r>
            <a:r>
              <a:rPr lang="en-GB" altLang="en-US" sz="2400" baseline="30000" dirty="0" smtClean="0"/>
              <a:t>th</a:t>
            </a:r>
            <a:r>
              <a:rPr lang="en-GB" altLang="en-US" sz="2400" dirty="0" smtClean="0"/>
              <a:t> February to 23</a:t>
            </a:r>
            <a:r>
              <a:rPr lang="en-GB" altLang="en-US" sz="2400" baseline="30000" dirty="0" smtClean="0"/>
              <a:t>rd</a:t>
            </a:r>
            <a:r>
              <a:rPr lang="en-GB" altLang="en-US" sz="2400" dirty="0" smtClean="0"/>
              <a:t> April 2023 </a:t>
            </a:r>
          </a:p>
          <a:p>
            <a:pPr marL="0" indent="0" eaLnBrk="1" hangingPunct="1">
              <a:buNone/>
            </a:pPr>
            <a:endParaRPr lang="en-GB" altLang="en-US" sz="2400" dirty="0" smtClean="0"/>
          </a:p>
          <a:p>
            <a:pPr eaLnBrk="1" hangingPunct="1"/>
            <a:r>
              <a:rPr lang="en-GB" altLang="en-US" sz="2400" dirty="0" smtClean="0"/>
              <a:t>Representations from interested parties are sought throughout the consultation period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332656"/>
            <a:ext cx="7210425" cy="1143000"/>
          </a:xfrm>
        </p:spPr>
        <p:txBody>
          <a:bodyPr/>
          <a:lstStyle/>
          <a:p>
            <a:pPr eaLnBrk="1" hangingPunct="1"/>
            <a:r>
              <a:rPr lang="en-GB" altLang="en-US" dirty="0" smtClean="0"/>
              <a:t>Statutory Consultation Process </a:t>
            </a:r>
          </a:p>
        </p:txBody>
      </p:sp>
      <p:sp>
        <p:nvSpPr>
          <p:cNvPr id="11267" name="Content Placeholder 2"/>
          <p:cNvSpPr>
            <a:spLocks noGrp="1"/>
          </p:cNvSpPr>
          <p:nvPr>
            <p:ph idx="1"/>
          </p:nvPr>
        </p:nvSpPr>
        <p:spPr>
          <a:xfrm>
            <a:off x="323850" y="1340768"/>
            <a:ext cx="8075612" cy="4525963"/>
          </a:xfrm>
        </p:spPr>
        <p:txBody>
          <a:bodyPr/>
          <a:lstStyle/>
          <a:p>
            <a:pPr eaLnBrk="1" hangingPunct="1"/>
            <a:endParaRPr lang="en-GB" altLang="en-US" sz="2400" dirty="0" smtClean="0"/>
          </a:p>
          <a:p>
            <a:pPr eaLnBrk="1" hangingPunct="1"/>
            <a:r>
              <a:rPr lang="en-GB" altLang="en-US" sz="2400" dirty="0" smtClean="0"/>
              <a:t>Involvement of Education Scotland (3 week period) and report sent to the Education Service</a:t>
            </a:r>
          </a:p>
          <a:p>
            <a:pPr eaLnBrk="1" hangingPunct="1"/>
            <a:endParaRPr lang="en-GB" altLang="en-US" sz="2400" dirty="0" smtClean="0"/>
          </a:p>
          <a:p>
            <a:pPr eaLnBrk="1" hangingPunct="1"/>
            <a:r>
              <a:rPr lang="en-GB" altLang="en-US" sz="2400" dirty="0" smtClean="0"/>
              <a:t>Preparation of Consultation Report – after 23</a:t>
            </a:r>
            <a:r>
              <a:rPr lang="en-GB" altLang="en-US" sz="2400" baseline="30000" dirty="0" smtClean="0"/>
              <a:t>rd</a:t>
            </a:r>
            <a:r>
              <a:rPr lang="en-GB" altLang="en-US" sz="2400" dirty="0" smtClean="0"/>
              <a:t> April 2023</a:t>
            </a:r>
          </a:p>
          <a:p>
            <a:pPr eaLnBrk="1" hangingPunct="1"/>
            <a:endParaRPr lang="en-GB" altLang="en-US" sz="2400" dirty="0" smtClean="0"/>
          </a:p>
          <a:p>
            <a:pPr eaLnBrk="1" hangingPunct="1"/>
            <a:r>
              <a:rPr lang="en-GB" altLang="en-US" sz="2400" dirty="0" smtClean="0"/>
              <a:t>Consultation report published June 2023 </a:t>
            </a:r>
          </a:p>
          <a:p>
            <a:pPr eaLnBrk="1" hangingPunct="1"/>
            <a:endParaRPr lang="en-GB" altLang="en-US" sz="2400" dirty="0" smtClean="0"/>
          </a:p>
          <a:p>
            <a:pPr eaLnBrk="1" hangingPunct="1"/>
            <a:r>
              <a:rPr lang="en-GB" altLang="en-US" sz="2400" dirty="0" smtClean="0"/>
              <a:t>Decision by Midlothian Council – 27</a:t>
            </a:r>
            <a:r>
              <a:rPr lang="en-GB" altLang="en-US" sz="2400" baseline="30000" dirty="0" smtClean="0"/>
              <a:t>th</a:t>
            </a:r>
            <a:r>
              <a:rPr lang="en-GB" altLang="en-US" sz="2400" dirty="0" smtClean="0"/>
              <a:t> June 2023</a:t>
            </a:r>
          </a:p>
          <a:p>
            <a:pPr eaLnBrk="1" hangingPunct="1"/>
            <a:endParaRPr lang="en-GB" alt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528" y="621754"/>
            <a:ext cx="7859712" cy="935038"/>
          </a:xfrm>
        </p:spPr>
        <p:txBody>
          <a:bodyPr/>
          <a:lstStyle/>
          <a:p>
            <a:pPr eaLnBrk="1" hangingPunct="1">
              <a:spcBef>
                <a:spcPts val="1200"/>
              </a:spcBef>
              <a:spcAft>
                <a:spcPts val="1200"/>
              </a:spcAft>
            </a:pPr>
            <a:r>
              <a:rPr lang="en-GB" altLang="en-US" dirty="0" smtClean="0"/>
              <a:t>Proposal</a:t>
            </a:r>
            <a:r>
              <a:rPr lang="en-GB" altLang="en-US" sz="3200" dirty="0" smtClean="0"/>
              <a:t/>
            </a:r>
            <a:br>
              <a:rPr lang="en-GB" altLang="en-US" sz="3200" dirty="0" smtClean="0"/>
            </a:br>
            <a:endParaRPr lang="en-GB" altLang="en-US" sz="2800" dirty="0" smtClean="0"/>
          </a:p>
        </p:txBody>
      </p:sp>
      <p:sp>
        <p:nvSpPr>
          <p:cNvPr id="5123" name="Content Placeholder 2"/>
          <p:cNvSpPr>
            <a:spLocks noGrp="1"/>
          </p:cNvSpPr>
          <p:nvPr>
            <p:ph idx="1"/>
          </p:nvPr>
        </p:nvSpPr>
        <p:spPr>
          <a:xfrm>
            <a:off x="179512" y="1700808"/>
            <a:ext cx="8568952" cy="4608513"/>
          </a:xfrm>
        </p:spPr>
        <p:txBody>
          <a:bodyPr/>
          <a:lstStyle/>
          <a:p>
            <a:pPr lvl="0"/>
            <a:r>
              <a:rPr lang="en-GB" sz="1800" dirty="0" smtClean="0"/>
              <a:t>A </a:t>
            </a:r>
            <a:r>
              <a:rPr lang="en-GB" sz="1800" dirty="0"/>
              <a:t>new primary school catchment area will be established for </a:t>
            </a:r>
            <a:r>
              <a:rPr lang="en-GB" sz="1800" dirty="0" err="1"/>
              <a:t>Easthouses</a:t>
            </a:r>
            <a:r>
              <a:rPr lang="en-GB" sz="1800" dirty="0"/>
              <a:t> and the catchment areas of King’s Park, </a:t>
            </a:r>
            <a:r>
              <a:rPr lang="en-GB" sz="1800" dirty="0" err="1"/>
              <a:t>Lawfield</a:t>
            </a:r>
            <a:r>
              <a:rPr lang="en-GB" sz="1800" dirty="0"/>
              <a:t>, Mayfield, Woodburn and </a:t>
            </a:r>
            <a:r>
              <a:rPr lang="en-GB" sz="1800" dirty="0" err="1"/>
              <a:t>Newtongrange</a:t>
            </a:r>
            <a:r>
              <a:rPr lang="en-GB" sz="1800" dirty="0"/>
              <a:t> Primary School will be realigned; </a:t>
            </a:r>
            <a:endParaRPr lang="en-GB" sz="1800" dirty="0" smtClean="0"/>
          </a:p>
          <a:p>
            <a:pPr lvl="0"/>
            <a:endParaRPr lang="en-GB" sz="1800" dirty="0"/>
          </a:p>
          <a:p>
            <a:pPr lvl="0"/>
            <a:r>
              <a:rPr lang="en-GB" sz="1800" dirty="0"/>
              <a:t>A new primary school with early learning and childcare provision and specialist ASN provision will be established for the proposed </a:t>
            </a:r>
            <a:r>
              <a:rPr lang="en-GB" sz="1800" dirty="0" err="1"/>
              <a:t>Easthouses</a:t>
            </a:r>
            <a:r>
              <a:rPr lang="en-GB" sz="1800" dirty="0"/>
              <a:t> primary catchment area; </a:t>
            </a:r>
            <a:endParaRPr lang="en-GB" sz="1800" dirty="0" smtClean="0"/>
          </a:p>
          <a:p>
            <a:pPr lvl="0"/>
            <a:endParaRPr lang="en-GB" sz="1800" dirty="0"/>
          </a:p>
          <a:p>
            <a:pPr lvl="0"/>
            <a:r>
              <a:rPr lang="en-GB" sz="1800" dirty="0"/>
              <a:t>The new primary school will open on its permanent site on the completion of the new building in August 2024 or as soon as possible thereafter</a:t>
            </a:r>
            <a:r>
              <a:rPr lang="en-GB" sz="1800" dirty="0" smtClean="0"/>
              <a:t>;</a:t>
            </a:r>
          </a:p>
          <a:p>
            <a:pPr lvl="0"/>
            <a:endParaRPr lang="en-GB" sz="1800" dirty="0"/>
          </a:p>
          <a:p>
            <a:pPr lvl="0"/>
            <a:r>
              <a:rPr lang="en-GB" sz="1800" dirty="0"/>
              <a:t>A realignment of the </a:t>
            </a:r>
            <a:r>
              <a:rPr lang="en-GB" sz="1800" dirty="0" err="1"/>
              <a:t>Bonnyrigg</a:t>
            </a:r>
            <a:r>
              <a:rPr lang="en-GB" sz="1800" dirty="0"/>
              <a:t> Primary School Catchment Area and </a:t>
            </a:r>
            <a:r>
              <a:rPr lang="en-GB" sz="1800" dirty="0" err="1"/>
              <a:t>Lasswade</a:t>
            </a:r>
            <a:r>
              <a:rPr lang="en-GB" sz="1800" dirty="0"/>
              <a:t> High School Catchment Area from August 2023</a:t>
            </a:r>
            <a:r>
              <a:rPr lang="en-GB" sz="1800" dirty="0" smtClean="0"/>
              <a:t>;</a:t>
            </a:r>
          </a:p>
          <a:p>
            <a:pPr lvl="0"/>
            <a:endParaRPr lang="en-GB" sz="1800" dirty="0"/>
          </a:p>
          <a:p>
            <a:pPr lvl="0"/>
            <a:r>
              <a:rPr lang="en-GB" sz="1800" dirty="0"/>
              <a:t>A realignment of the catchment areas of Dalkeith High School and </a:t>
            </a:r>
            <a:r>
              <a:rPr lang="en-GB" sz="1800" dirty="0" err="1"/>
              <a:t>Newbattle</a:t>
            </a:r>
            <a:r>
              <a:rPr lang="en-GB" sz="1800" dirty="0"/>
              <a:t> High School. </a:t>
            </a:r>
          </a:p>
          <a:p>
            <a:pPr eaLnBrk="1" hangingPunct="1">
              <a:defRPr/>
            </a:pPr>
            <a:endParaRPr lang="en-GB"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lstStyle/>
          <a:p>
            <a:r>
              <a:rPr lang="en-GB" sz="3200" dirty="0"/>
              <a:t>Proposed Changes to School Catchment Boundaries</a:t>
            </a:r>
          </a:p>
        </p:txBody>
      </p:sp>
      <p:sp>
        <p:nvSpPr>
          <p:cNvPr id="3" name="Content Placeholder 2"/>
          <p:cNvSpPr>
            <a:spLocks noGrp="1"/>
          </p:cNvSpPr>
          <p:nvPr>
            <p:ph idx="1"/>
          </p:nvPr>
        </p:nvSpPr>
        <p:spPr>
          <a:xfrm>
            <a:off x="225406" y="1772816"/>
            <a:ext cx="8229600" cy="4525963"/>
          </a:xfrm>
        </p:spPr>
        <p:txBody>
          <a:bodyPr/>
          <a:lstStyle/>
          <a:p>
            <a:r>
              <a:rPr lang="en-GB" sz="1600" dirty="0"/>
              <a:t>In reviewing catchment areas, it is important that the best catchment areas possible are formed that consider existing and future long-term housebuilding plans for the area. </a:t>
            </a:r>
            <a:endParaRPr lang="en-GB" sz="1600" dirty="0" smtClean="0"/>
          </a:p>
          <a:p>
            <a:endParaRPr lang="en-GB" sz="1600" dirty="0"/>
          </a:p>
          <a:p>
            <a:pPr lvl="0"/>
            <a:r>
              <a:rPr lang="en-GB" sz="1600" dirty="0"/>
              <a:t>The majority of the proposed new </a:t>
            </a:r>
            <a:r>
              <a:rPr lang="en-GB" sz="1600" dirty="0" err="1"/>
              <a:t>Easthouses</a:t>
            </a:r>
            <a:r>
              <a:rPr lang="en-GB" sz="1600" dirty="0"/>
              <a:t> PS catchment area will be formed from the current </a:t>
            </a:r>
            <a:r>
              <a:rPr lang="en-GB" sz="1600" dirty="0" err="1"/>
              <a:t>Lawfield</a:t>
            </a:r>
            <a:r>
              <a:rPr lang="en-GB" sz="1600" dirty="0"/>
              <a:t> PS catchment area. </a:t>
            </a:r>
            <a:r>
              <a:rPr lang="en-GB" sz="1600" dirty="0" smtClean="0"/>
              <a:t>All </a:t>
            </a:r>
            <a:r>
              <a:rPr lang="en-GB" sz="1600" dirty="0"/>
              <a:t>addresses in the current </a:t>
            </a:r>
            <a:r>
              <a:rPr lang="en-GB" sz="1600" dirty="0" err="1"/>
              <a:t>Lawfield</a:t>
            </a:r>
            <a:r>
              <a:rPr lang="en-GB" sz="1600" dirty="0"/>
              <a:t> PS catchment that lie to the west of </a:t>
            </a:r>
            <a:r>
              <a:rPr lang="en-GB" sz="1600" dirty="0" err="1"/>
              <a:t>Easthouses</a:t>
            </a:r>
            <a:r>
              <a:rPr lang="en-GB" sz="1600" dirty="0"/>
              <a:t> Road (B6482) will transfer into the proposed new </a:t>
            </a:r>
            <a:r>
              <a:rPr lang="en-GB" sz="1600" dirty="0" err="1"/>
              <a:t>Easthouses</a:t>
            </a:r>
            <a:r>
              <a:rPr lang="en-GB" sz="1600" dirty="0"/>
              <a:t> PS catchment. </a:t>
            </a:r>
            <a:endParaRPr lang="en-GB" sz="1600" dirty="0" smtClean="0"/>
          </a:p>
          <a:p>
            <a:pPr lvl="0"/>
            <a:endParaRPr lang="en-GB" sz="1600" dirty="0" smtClean="0"/>
          </a:p>
          <a:p>
            <a:r>
              <a:rPr lang="en-GB" sz="1600" dirty="0"/>
              <a:t>In addition, the addresses that lie to the north east of the </a:t>
            </a:r>
            <a:r>
              <a:rPr lang="en-GB" sz="1600" dirty="0" err="1"/>
              <a:t>Easthouses</a:t>
            </a:r>
            <a:r>
              <a:rPr lang="en-GB" sz="1600" dirty="0"/>
              <a:t> Road (B6482) in the </a:t>
            </a:r>
            <a:r>
              <a:rPr lang="en-GB" sz="1600" dirty="0" err="1"/>
              <a:t>Lawfield</a:t>
            </a:r>
            <a:r>
              <a:rPr lang="en-GB" sz="1600" dirty="0"/>
              <a:t> catchment area and contain the streets listed below, will also transfer into the proposed new </a:t>
            </a:r>
            <a:r>
              <a:rPr lang="en-GB" sz="1600" dirty="0" err="1"/>
              <a:t>Easthouses</a:t>
            </a:r>
            <a:r>
              <a:rPr lang="en-GB" sz="1600" dirty="0"/>
              <a:t> catchment area</a:t>
            </a:r>
            <a:r>
              <a:rPr lang="en-GB" sz="1600" dirty="0" smtClean="0"/>
              <a:t>.</a:t>
            </a:r>
          </a:p>
          <a:p>
            <a:endParaRPr lang="en-GB" sz="1600" dirty="0"/>
          </a:p>
          <a:p>
            <a:endParaRPr lang="en-GB" sz="1600" dirty="0"/>
          </a:p>
          <a:p>
            <a:pPr lvl="0"/>
            <a:endParaRPr lang="en-GB" sz="1600" dirty="0"/>
          </a:p>
          <a:p>
            <a:pPr lvl="0"/>
            <a:endParaRPr lang="en-GB" sz="1600" dirty="0"/>
          </a:p>
          <a:p>
            <a:endParaRPr lang="en-GB" sz="1600" dirty="0" smtClean="0"/>
          </a:p>
          <a:p>
            <a:pPr lvl="0"/>
            <a:endParaRPr lang="en-GB" sz="1600" dirty="0"/>
          </a:p>
          <a:p>
            <a:endParaRPr lang="en-GB" sz="18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04019333"/>
              </p:ext>
            </p:extLst>
          </p:nvPr>
        </p:nvGraphicFramePr>
        <p:xfrm>
          <a:off x="2789873" y="4869160"/>
          <a:ext cx="3564255" cy="1793879"/>
        </p:xfrm>
        <a:graphic>
          <a:graphicData uri="http://schemas.openxmlformats.org/drawingml/2006/table">
            <a:tbl>
              <a:tblPr firstRow="1" firstCol="1" bandRow="1">
                <a:tableStyleId>{5C22544A-7EE6-4342-B048-85BDC9FD1C3A}</a:tableStyleId>
              </a:tblPr>
              <a:tblGrid>
                <a:gridCol w="1787525">
                  <a:extLst>
                    <a:ext uri="{9D8B030D-6E8A-4147-A177-3AD203B41FA5}">
                      <a16:colId xmlns:a16="http://schemas.microsoft.com/office/drawing/2014/main" val="4141227414"/>
                    </a:ext>
                  </a:extLst>
                </a:gridCol>
                <a:gridCol w="1776730">
                  <a:extLst>
                    <a:ext uri="{9D8B030D-6E8A-4147-A177-3AD203B41FA5}">
                      <a16:colId xmlns:a16="http://schemas.microsoft.com/office/drawing/2014/main" val="982460371"/>
                    </a:ext>
                  </a:extLst>
                </a:gridCol>
              </a:tblGrid>
              <a:tr h="0">
                <a:tc>
                  <a:txBody>
                    <a:bodyPr/>
                    <a:lstStyle/>
                    <a:p>
                      <a:pPr marL="457200">
                        <a:lnSpc>
                          <a:spcPct val="107000"/>
                        </a:lnSpc>
                        <a:spcAft>
                          <a:spcPts val="0"/>
                        </a:spcAft>
                      </a:pPr>
                      <a:r>
                        <a:rPr lang="en-GB" sz="1100">
                          <a:effectLst/>
                        </a:rPr>
                        <a:t>Affected Street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07000"/>
                        </a:lnSpc>
                        <a:spcAft>
                          <a:spcPts val="800"/>
                        </a:spcAft>
                      </a:pPr>
                      <a:r>
                        <a:rPr lang="en-GB" sz="1100" dirty="0">
                          <a:effectLst/>
                        </a:rPr>
                        <a:t>Affected Properties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868541"/>
                  </a:ext>
                </a:extLst>
              </a:tr>
              <a:tr h="0">
                <a:tc>
                  <a:txBody>
                    <a:bodyPr/>
                    <a:lstStyle/>
                    <a:p>
                      <a:pPr marL="457200">
                        <a:lnSpc>
                          <a:spcPct val="107000"/>
                        </a:lnSpc>
                        <a:spcAft>
                          <a:spcPts val="0"/>
                        </a:spcAft>
                      </a:pPr>
                      <a:r>
                        <a:rPr lang="en-GB" sz="1100">
                          <a:effectLst/>
                        </a:rPr>
                        <a:t>Barley Court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dirty="0">
                          <a:effectLst/>
                        </a:rPr>
                        <a:t>All properties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076846"/>
                  </a:ext>
                </a:extLst>
              </a:tr>
              <a:tr h="0">
                <a:tc>
                  <a:txBody>
                    <a:bodyPr/>
                    <a:lstStyle/>
                    <a:p>
                      <a:pPr marL="457200">
                        <a:lnSpc>
                          <a:spcPct val="107000"/>
                        </a:lnSpc>
                        <a:spcAft>
                          <a:spcPts val="0"/>
                        </a:spcAft>
                      </a:pPr>
                      <a:r>
                        <a:rPr lang="en-GB" sz="1100">
                          <a:effectLst/>
                        </a:rPr>
                        <a:t>Barley Bree Lane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a:effectLst/>
                        </a:rPr>
                        <a:t>All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0016691"/>
                  </a:ext>
                </a:extLst>
              </a:tr>
              <a:tr h="0">
                <a:tc>
                  <a:txBody>
                    <a:bodyPr/>
                    <a:lstStyle/>
                    <a:p>
                      <a:pPr marL="457200">
                        <a:lnSpc>
                          <a:spcPct val="107000"/>
                        </a:lnSpc>
                        <a:spcAft>
                          <a:spcPts val="0"/>
                        </a:spcAft>
                      </a:pPr>
                      <a:r>
                        <a:rPr lang="en-GB" sz="1100">
                          <a:effectLst/>
                        </a:rPr>
                        <a:t>Barley Bree Lawn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a:effectLst/>
                        </a:rPr>
                        <a:t>All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108926"/>
                  </a:ext>
                </a:extLst>
              </a:tr>
              <a:tr h="0">
                <a:tc>
                  <a:txBody>
                    <a:bodyPr/>
                    <a:lstStyle/>
                    <a:p>
                      <a:pPr marL="457200">
                        <a:lnSpc>
                          <a:spcPct val="107000"/>
                        </a:lnSpc>
                        <a:spcAft>
                          <a:spcPts val="0"/>
                        </a:spcAft>
                      </a:pPr>
                      <a:r>
                        <a:rPr lang="en-GB" sz="1100">
                          <a:effectLst/>
                        </a:rPr>
                        <a:t>Easthouses Place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a:effectLst/>
                        </a:rPr>
                        <a:t>All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378709"/>
                  </a:ext>
                </a:extLst>
              </a:tr>
              <a:tr h="0">
                <a:tc>
                  <a:txBody>
                    <a:bodyPr/>
                    <a:lstStyle/>
                    <a:p>
                      <a:pPr marL="457200">
                        <a:lnSpc>
                          <a:spcPct val="107000"/>
                        </a:lnSpc>
                        <a:spcAft>
                          <a:spcPts val="0"/>
                        </a:spcAft>
                      </a:pPr>
                      <a:r>
                        <a:rPr lang="en-GB" sz="1100">
                          <a:effectLst/>
                        </a:rPr>
                        <a:t>Easthouses Road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a:effectLst/>
                        </a:rPr>
                        <a:t>7 to 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3516210"/>
                  </a:ext>
                </a:extLst>
              </a:tr>
              <a:tr h="0">
                <a:tc>
                  <a:txBody>
                    <a:bodyPr/>
                    <a:lstStyle/>
                    <a:p>
                      <a:pPr marL="457200">
                        <a:lnSpc>
                          <a:spcPct val="107000"/>
                        </a:lnSpc>
                        <a:spcAft>
                          <a:spcPts val="0"/>
                        </a:spcAft>
                      </a:pPr>
                      <a:r>
                        <a:rPr lang="en-GB" sz="1100">
                          <a:effectLst/>
                        </a:rPr>
                        <a:t>Easthouses Way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a:effectLst/>
                        </a:rPr>
                        <a:t>All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3488228"/>
                  </a:ext>
                </a:extLst>
              </a:tr>
              <a:tr h="0">
                <a:tc>
                  <a:txBody>
                    <a:bodyPr/>
                    <a:lstStyle/>
                    <a:p>
                      <a:pPr marL="457200">
                        <a:lnSpc>
                          <a:spcPct val="107000"/>
                        </a:lnSpc>
                        <a:spcAft>
                          <a:spcPts val="0"/>
                        </a:spcAft>
                      </a:pPr>
                      <a:r>
                        <a:rPr lang="en-GB" sz="1100">
                          <a:effectLst/>
                        </a:rPr>
                        <a:t>Little Acre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a:effectLst/>
                        </a:rPr>
                        <a:t>All Properties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791744"/>
                  </a:ext>
                </a:extLst>
              </a:tr>
              <a:tr h="0">
                <a:tc>
                  <a:txBody>
                    <a:bodyPr/>
                    <a:lstStyle/>
                    <a:p>
                      <a:pPr marL="457200">
                        <a:lnSpc>
                          <a:spcPct val="107000"/>
                        </a:lnSpc>
                        <a:spcAft>
                          <a:spcPts val="0"/>
                        </a:spcAft>
                      </a:pPr>
                      <a:r>
                        <a:rPr lang="en-GB" sz="1100">
                          <a:effectLst/>
                        </a:rPr>
                        <a:t>Kippielaw Steading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n-GB" sz="1100" dirty="0">
                          <a:effectLst/>
                        </a:rPr>
                        <a:t>All Properties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7186933"/>
                  </a:ext>
                </a:extLst>
              </a:tr>
            </a:tbl>
          </a:graphicData>
        </a:graphic>
      </p:graphicFrame>
    </p:spTree>
    <p:extLst>
      <p:ext uri="{BB962C8B-B14F-4D97-AF65-F5344CB8AC3E}">
        <p14:creationId xmlns:p14="http://schemas.microsoft.com/office/powerpoint/2010/main" val="1381717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43" y="332656"/>
            <a:ext cx="8229600" cy="1143000"/>
          </a:xfrm>
        </p:spPr>
        <p:txBody>
          <a:bodyPr/>
          <a:lstStyle/>
          <a:p>
            <a:r>
              <a:rPr lang="en-GB" sz="3200" dirty="0"/>
              <a:t>Proposed Changes to School Catchment Boundaries</a:t>
            </a:r>
          </a:p>
        </p:txBody>
      </p:sp>
      <p:sp>
        <p:nvSpPr>
          <p:cNvPr id="3" name="Content Placeholder 2"/>
          <p:cNvSpPr>
            <a:spLocks noGrp="1"/>
          </p:cNvSpPr>
          <p:nvPr>
            <p:ph idx="1"/>
          </p:nvPr>
        </p:nvSpPr>
        <p:spPr>
          <a:xfrm>
            <a:off x="364343" y="1700808"/>
            <a:ext cx="8198407" cy="4176464"/>
          </a:xfrm>
        </p:spPr>
        <p:txBody>
          <a:bodyPr/>
          <a:lstStyle/>
          <a:p>
            <a:r>
              <a:rPr lang="en-GB" sz="1800" dirty="0"/>
              <a:t>The area of King’s Park Primary School catchment area which lies south west of the Queen Margaret’s Burn and south east of the South </a:t>
            </a:r>
            <a:r>
              <a:rPr lang="en-GB" sz="1800" dirty="0" err="1"/>
              <a:t>Esk</a:t>
            </a:r>
            <a:r>
              <a:rPr lang="en-GB" sz="1800" dirty="0"/>
              <a:t> River will transfer to the proposed new </a:t>
            </a:r>
            <a:r>
              <a:rPr lang="en-GB" sz="1800" dirty="0" err="1"/>
              <a:t>Easthouses</a:t>
            </a:r>
            <a:r>
              <a:rPr lang="en-GB" sz="1800" dirty="0"/>
              <a:t> catchment. There are no pupils currently attending King’s Park in this area.</a:t>
            </a:r>
          </a:p>
          <a:p>
            <a:pPr lvl="0"/>
            <a:endParaRPr lang="en-GB" sz="1800" dirty="0" smtClean="0"/>
          </a:p>
          <a:p>
            <a:pPr lvl="0"/>
            <a:r>
              <a:rPr lang="en-GB" sz="1800" dirty="0" smtClean="0"/>
              <a:t>The </a:t>
            </a:r>
            <a:r>
              <a:rPr lang="en-GB" sz="1800" dirty="0"/>
              <a:t>small area of the current Mayfield PS catchment area that lies to the west and north of the B6482 will be transferred to the proposed new </a:t>
            </a:r>
            <a:r>
              <a:rPr lang="en-GB" sz="1800" dirty="0" err="1"/>
              <a:t>Easthouses</a:t>
            </a:r>
            <a:r>
              <a:rPr lang="en-GB" sz="1800" dirty="0"/>
              <a:t> PS catchment area. This area does not currently contain any residential properties. </a:t>
            </a:r>
          </a:p>
          <a:p>
            <a:pPr marL="0" lvl="0" indent="0">
              <a:buNone/>
            </a:pPr>
            <a:endParaRPr lang="en-GB" sz="1800" dirty="0"/>
          </a:p>
          <a:p>
            <a:pPr lvl="0"/>
            <a:r>
              <a:rPr lang="en-GB" sz="1800" dirty="0"/>
              <a:t>The area of the </a:t>
            </a:r>
            <a:r>
              <a:rPr lang="en-GB" sz="1800" dirty="0" err="1"/>
              <a:t>Newtongrange</a:t>
            </a:r>
            <a:r>
              <a:rPr lang="en-GB" sz="1800" dirty="0"/>
              <a:t> PS catchment that lies to the north of Bryans Road (B6482) and the A7 will transfer into the proposed new </a:t>
            </a:r>
            <a:r>
              <a:rPr lang="en-GB" sz="1800" dirty="0" err="1"/>
              <a:t>Easthouses</a:t>
            </a:r>
            <a:r>
              <a:rPr lang="en-GB" sz="1800" dirty="0"/>
              <a:t> PS catchment area. </a:t>
            </a:r>
          </a:p>
          <a:p>
            <a:pPr marL="0" indent="0">
              <a:buNone/>
            </a:pPr>
            <a:endParaRPr lang="en-GB" sz="1800" dirty="0"/>
          </a:p>
          <a:p>
            <a:pPr lvl="0"/>
            <a:r>
              <a:rPr lang="en-GB" sz="1800" dirty="0"/>
              <a:t>The area of the Woodburn PS catchment that lies to the south west of Lauder Road (A6106) would transfer to the new </a:t>
            </a:r>
            <a:r>
              <a:rPr lang="en-GB" sz="1800" dirty="0" err="1"/>
              <a:t>Easthouses</a:t>
            </a:r>
            <a:r>
              <a:rPr lang="en-GB" sz="1800" dirty="0"/>
              <a:t> PS Catchment area</a:t>
            </a:r>
            <a:r>
              <a:rPr lang="en-GB" sz="1800" dirty="0" smtClean="0"/>
              <a:t>.</a:t>
            </a:r>
          </a:p>
        </p:txBody>
      </p:sp>
    </p:spTree>
    <p:extLst>
      <p:ext uri="{BB962C8B-B14F-4D97-AF65-F5344CB8AC3E}">
        <p14:creationId xmlns:p14="http://schemas.microsoft.com/office/powerpoint/2010/main" val="590667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dlothi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Midlothian Template</Template>
  <TotalTime>2856</TotalTime>
  <Words>3187</Words>
  <Application>Microsoft Office PowerPoint</Application>
  <PresentationFormat>On-screen Show (4:3)</PresentationFormat>
  <Paragraphs>481</Paragraphs>
  <Slides>32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Midlothian Template</vt:lpstr>
      <vt:lpstr>Statutory Consultation Meeting 29 March 2023 </vt:lpstr>
      <vt:lpstr>Agenda</vt:lpstr>
      <vt:lpstr>Panel/Introduction</vt:lpstr>
      <vt:lpstr>Statutory Consultation Process</vt:lpstr>
      <vt:lpstr>Statutory Consultation Process and Timeline</vt:lpstr>
      <vt:lpstr>Statutory Consultation Process </vt:lpstr>
      <vt:lpstr>Proposal </vt:lpstr>
      <vt:lpstr>Proposed Changes to School Catchment Boundaries</vt:lpstr>
      <vt:lpstr>Proposed Changes to School Catchment Boundaries</vt:lpstr>
      <vt:lpstr>Proposed Changes to School Catchment Boundaries</vt:lpstr>
      <vt:lpstr>PowerPoint Presentation</vt:lpstr>
      <vt:lpstr>PowerPoint Presentation</vt:lpstr>
      <vt:lpstr>PowerPoint Presentation</vt:lpstr>
      <vt:lpstr>PowerPoint Presentation</vt:lpstr>
      <vt:lpstr>Context</vt:lpstr>
      <vt:lpstr>Our Vision</vt:lpstr>
      <vt:lpstr>Context</vt:lpstr>
      <vt:lpstr>Context</vt:lpstr>
      <vt:lpstr>Context: Cockpen, Newtongrange</vt:lpstr>
      <vt:lpstr>ASN Provision</vt:lpstr>
      <vt:lpstr>Early Years Provision</vt:lpstr>
      <vt:lpstr>Educational Benefits</vt:lpstr>
      <vt:lpstr>Educational Benefits: Inclusion and Early Years</vt:lpstr>
      <vt:lpstr>Educational Benefits: Environment for Learning and the Local community</vt:lpstr>
      <vt:lpstr>Educational Benefits: Curriculum and Learning and Teaching</vt:lpstr>
      <vt:lpstr>Staff </vt:lpstr>
      <vt:lpstr>Transition Arrangements</vt:lpstr>
      <vt:lpstr>Transition Arrangements</vt:lpstr>
      <vt:lpstr>Easthouses Primary School Transition</vt:lpstr>
      <vt:lpstr>Bonnyrigg and Newtongrange PS Transition</vt:lpstr>
      <vt:lpstr>Project Timeline</vt:lpstr>
      <vt:lpstr>   Questions?  For any further or more specific questions please email educationconsultation@midlothian.gov.uk </vt:lpstr>
    </vt:vector>
  </TitlesOfParts>
  <Company>Midlothian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dewarr1</dc:creator>
  <cp:lastModifiedBy>Katy Johnstone</cp:lastModifiedBy>
  <cp:revision>163</cp:revision>
  <dcterms:created xsi:type="dcterms:W3CDTF">2011-05-17T09:33:42Z</dcterms:created>
  <dcterms:modified xsi:type="dcterms:W3CDTF">2023-03-29T17:44:08Z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1976152323</vt:i4>
  </property>
  <property fmtid="{D5CDD505-2E9C-101B-9397-08002B2CF9AE}" pid="3" name="_NewReviewCycle">
    <vt:lpwstr/>
  </property>
  <property fmtid="{D5CDD505-2E9C-101B-9397-08002B2CF9AE}" pid="4" name="_EmailSubject">
    <vt:lpwstr/>
  </property>
  <property fmtid="{D5CDD505-2E9C-101B-9397-08002B2CF9AE}" pid="5" name="_AuthorEmail">
    <vt:lpwstr>Fiona.Robertson@midlothian.gov.uk</vt:lpwstr>
  </property>
  <property fmtid="{D5CDD505-2E9C-101B-9397-08002B2CF9AE}" pid="6" name="_AuthorEmailDisplayName">
    <vt:lpwstr>Fiona Robertson</vt:lpwstr>
  </property>
  <property fmtid="{D5CDD505-2E9C-101B-9397-08002B2CF9AE}" pid="7" name="_PreviousAdHocReviewCycleID">
    <vt:i4>-708343225</vt:i4>
  </property>
</Properties>
</file>